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0" r:id="rId2"/>
    <p:sldId id="310" r:id="rId3"/>
    <p:sldId id="311" r:id="rId4"/>
    <p:sldId id="312" r:id="rId5"/>
    <p:sldId id="275" r:id="rId6"/>
    <p:sldId id="274" r:id="rId7"/>
    <p:sldId id="279" r:id="rId8"/>
    <p:sldId id="276" r:id="rId9"/>
    <p:sldId id="278" r:id="rId10"/>
    <p:sldId id="280" r:id="rId11"/>
    <p:sldId id="314" r:id="rId12"/>
    <p:sldId id="281" r:id="rId13"/>
    <p:sldId id="282" r:id="rId14"/>
    <p:sldId id="283" r:id="rId15"/>
    <p:sldId id="284" r:id="rId16"/>
    <p:sldId id="285" r:id="rId17"/>
    <p:sldId id="286" r:id="rId18"/>
    <p:sldId id="287" r:id="rId19"/>
    <p:sldId id="288" r:id="rId20"/>
    <p:sldId id="267" r:id="rId21"/>
    <p:sldId id="289" r:id="rId22"/>
    <p:sldId id="290" r:id="rId23"/>
    <p:sldId id="268"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yer Sabine (Bildung)" initials="BS(" lastIdx="5" clrIdx="0">
    <p:extLst>
      <p:ext uri="{19B8F6BF-5375-455C-9EA6-DF929625EA0E}">
        <p15:presenceInfo xmlns:p15="http://schemas.microsoft.com/office/powerpoint/2012/main" userId="Bleyer Sabine (Bild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7163" autoAdjust="0"/>
  </p:normalViewPr>
  <p:slideViewPr>
    <p:cSldViewPr>
      <p:cViewPr varScale="1">
        <p:scale>
          <a:sx n="71" d="100"/>
          <a:sy n="71" d="100"/>
        </p:scale>
        <p:origin x="2776" y="184"/>
      </p:cViewPr>
      <p:guideLst>
        <p:guide orient="horz" pos="1071"/>
        <p:guide orient="horz" pos="3793"/>
        <p:guide pos="340"/>
        <p:guide pos="5420"/>
        <p:guide pos="2835"/>
        <p:guide pos="2925"/>
        <p:guide pos="249"/>
        <p:guide pos="551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487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3116F4-4168-47EB-8ED8-465D8FE5A6C6}" type="datetimeFigureOut">
              <a:rPr lang="de-DE"/>
              <a:pPr>
                <a:defRPr/>
              </a:pPr>
              <a:t>22.11.24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B95F53-8CEA-4E40-BDFE-36F7C3F42F98}" type="slidenum">
              <a:rPr lang="de-DE"/>
              <a:pPr>
                <a:defRPr/>
              </a:pPr>
              <a:t>‹Nr.›</a:t>
            </a:fld>
            <a:endParaRPr lang="de-DE"/>
          </a:p>
        </p:txBody>
      </p:sp>
    </p:spTree>
    <p:extLst>
      <p:ext uri="{BB962C8B-B14F-4D97-AF65-F5344CB8AC3E}">
        <p14:creationId xmlns:p14="http://schemas.microsoft.com/office/powerpoint/2010/main" val="248707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E22BE7-C16E-4D62-8328-E833F80AE5EF}" type="datetimeFigureOut">
              <a:rPr lang="de-DE"/>
              <a:pPr>
                <a:defRPr/>
              </a:pPr>
              <a:t>22.11.24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1150255" y="4715153"/>
            <a:ext cx="4497166" cy="4585900"/>
          </a:xfrm>
          <a:prstGeom prst="rect">
            <a:avLst/>
          </a:prstGeom>
        </p:spPr>
        <p:txBody>
          <a:bodyPr vert="horz" lIns="0" tIns="0" rIns="0" bIns="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5809E44-8EAF-42C4-92AC-587AEE9B232F}" type="slidenum">
              <a:rPr lang="de-DE"/>
              <a:pPr>
                <a:defRPr/>
              </a:pPr>
              <a:t>‹Nr.›</a:t>
            </a:fld>
            <a:endParaRPr lang="de-DE"/>
          </a:p>
        </p:txBody>
      </p:sp>
    </p:spTree>
    <p:extLst>
      <p:ext uri="{BB962C8B-B14F-4D97-AF65-F5344CB8AC3E}">
        <p14:creationId xmlns:p14="http://schemas.microsoft.com/office/powerpoint/2010/main" val="3373451833"/>
      </p:ext>
    </p:extLst>
  </p:cSld>
  <p:clrMap bg1="lt1" tx1="dk1" bg2="lt2" tx2="dk2" accent1="accent1" accent2="accent2" accent3="accent3" accent4="accent4" accent5="accent5" accent6="accent6" hlink="hlink" folHlink="folHlink"/>
  <p:notesStyle>
    <a:lvl1pPr marL="176213"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1pPr>
    <a:lvl2pPr marL="360363"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2pPr>
    <a:lvl3pPr marL="538163" indent="-17780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3pPr>
    <a:lvl4pPr marL="714375"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4pPr>
    <a:lvl5pPr marL="898525"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links,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a:t>
            </a:fld>
            <a:endParaRPr lang="de-DE"/>
          </a:p>
        </p:txBody>
      </p:sp>
    </p:spTree>
    <p:extLst>
      <p:ext uri="{BB962C8B-B14F-4D97-AF65-F5344CB8AC3E}">
        <p14:creationId xmlns:p14="http://schemas.microsoft.com/office/powerpoint/2010/main" val="2424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Für jede Schulform gibt es eine Stundentafel, die für die einzelnen Klassenstufen</a:t>
            </a:r>
            <a:r>
              <a:rPr lang="de-DE" baseline="0" dirty="0">
                <a:latin typeface="Arial" panose="020B0604020202020204" pitchFamily="34" charset="0"/>
                <a:cs typeface="Arial" panose="020B0604020202020204" pitchFamily="34" charset="0"/>
              </a:rPr>
              <a:t> die zu unterrichtenden Fächer und die jeweilige Wochenstundenzahl abbildet.</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In</a:t>
            </a:r>
            <a:r>
              <a:rPr lang="de-DE" baseline="0" dirty="0">
                <a:latin typeface="Arial" panose="020B0604020202020204" pitchFamily="34" charset="0"/>
                <a:cs typeface="Arial" panose="020B0604020202020204" pitchFamily="34" charset="0"/>
              </a:rPr>
              <a:t> der Stundentafel des neunjährigen Gymnasiums sind für die Klassenstufen 5 und 6 i.d.R. jeweils 28 Wochenstunden (WS), in den Klassenstufen 7, 8 und 9 jeweils 30 und in der Klassenstufe 10 insgesamt 32 Wochenstunden Unterricht vorgesehen. </a:t>
            </a:r>
          </a:p>
          <a:p>
            <a:r>
              <a:rPr lang="de-DE" baseline="0" dirty="0">
                <a:latin typeface="Arial" panose="020B0604020202020204" pitchFamily="34" charset="0"/>
                <a:cs typeface="Arial" panose="020B0604020202020204" pitchFamily="34" charset="0"/>
              </a:rPr>
              <a:t>An den Gemeinschaftsschulen werden in der Sekundarstufe</a:t>
            </a:r>
            <a:r>
              <a:rPr lang="de-DE" dirty="0">
                <a:latin typeface="Arial" panose="020B0604020202020204" pitchFamily="34" charset="0"/>
                <a:cs typeface="Arial" panose="020B0604020202020204" pitchFamily="34" charset="0"/>
              </a:rPr>
              <a:t> </a:t>
            </a:r>
            <a:r>
              <a:rPr lang="de-DE" baseline="0" dirty="0">
                <a:latin typeface="Arial" panose="020B0604020202020204" pitchFamily="34" charset="0"/>
                <a:cs typeface="Arial" panose="020B0604020202020204" pitchFamily="34" charset="0"/>
              </a:rPr>
              <a:t>insgesamt 180 Jahreswochenstunden unterrichtet, d.h. in jeder Klassenstufe 30 Wochenstunden</a:t>
            </a:r>
          </a:p>
          <a:p>
            <a:r>
              <a:rPr lang="de-DE" baseline="0" dirty="0">
                <a:latin typeface="Arial" panose="020B0604020202020204" pitchFamily="34" charset="0"/>
                <a:cs typeface="Arial" panose="020B0604020202020204" pitchFamily="34" charset="0"/>
              </a:rPr>
              <a:t>In G9 werden insgesamt 19 Stunden mehr unterrichtet als in G8. </a:t>
            </a:r>
          </a:p>
          <a:p>
            <a:r>
              <a:rPr lang="de-DE" baseline="0" dirty="0">
                <a:latin typeface="Arial" panose="020B0604020202020204" pitchFamily="34" charset="0"/>
                <a:cs typeface="Arial" panose="020B0604020202020204" pitchFamily="34" charset="0"/>
              </a:rPr>
              <a:t>Durch die zusätzliche Klassenstufe in der Sekundarstufe I verringert sich die Anzahl der Wochenstunden gerade in der Unter- und Mittelstufe, so dass die Schülerinnen und Schüler hier deutlich zeitlich entlastet werden. </a:t>
            </a:r>
          </a:p>
          <a:p>
            <a:r>
              <a:rPr lang="de-DE" baseline="0" dirty="0">
                <a:latin typeface="Arial" panose="020B0604020202020204" pitchFamily="34" charset="0"/>
                <a:cs typeface="Arial" panose="020B0604020202020204" pitchFamily="34" charset="0"/>
              </a:rPr>
              <a:t>Die zusätzlichen Stunden wurden für die Kernfächer Deutsch, Mathematik, Fremdsprachen, Politik , Sport und den Profilbereich der Schule verwendet. </a:t>
            </a:r>
          </a:p>
          <a:p>
            <a:r>
              <a:rPr lang="de-DE" baseline="0" dirty="0">
                <a:latin typeface="Arial" panose="020B0604020202020204" pitchFamily="34" charset="0"/>
                <a:cs typeface="Arial" panose="020B0604020202020204" pitchFamily="34" charset="0"/>
              </a:rPr>
              <a:t>Auch wurde das Pflichtfach Informatik integriert, </a:t>
            </a:r>
            <a:r>
              <a:rPr lang="de-DE" u="none" baseline="0" dirty="0">
                <a:latin typeface="Arial" panose="020B0604020202020204" pitchFamily="34" charset="0"/>
                <a:cs typeface="Arial" panose="020B0604020202020204" pitchFamily="34" charset="0"/>
              </a:rPr>
              <a:t>das</a:t>
            </a:r>
            <a:r>
              <a:rPr lang="de-DE" baseline="0" dirty="0">
                <a:latin typeface="Arial" panose="020B0604020202020204" pitchFamily="34" charset="0"/>
                <a:cs typeface="Arial" panose="020B0604020202020204" pitchFamily="34" charset="0"/>
              </a:rPr>
              <a:t> sowohl an den Gymnasien als auch den Gemeinschaftsschulen ab Klassenstufe 7 fortlaufend bis Ende der Klassenstufe 10 verbindlich für alle Schülerinnen und Schüler eingeführt </a:t>
            </a:r>
            <a:r>
              <a:rPr lang="de-DE" u="none" baseline="0" dirty="0">
                <a:latin typeface="Arial" panose="020B0604020202020204" pitchFamily="34" charset="0"/>
                <a:cs typeface="Arial" panose="020B0604020202020204" pitchFamily="34" charset="0"/>
              </a:rPr>
              <a:t>wurde. </a:t>
            </a: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11</a:t>
            </a:fld>
            <a:endParaRPr lang="de-DE"/>
          </a:p>
        </p:txBody>
      </p:sp>
    </p:spTree>
    <p:extLst>
      <p:ext uri="{BB962C8B-B14F-4D97-AF65-F5344CB8AC3E}">
        <p14:creationId xmlns:p14="http://schemas.microsoft.com/office/powerpoint/2010/main" val="93097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907"/>
              </a:spcAft>
              <a:buNone/>
              <a:tabLst>
                <a:tab pos="187149" algn="l"/>
              </a:tabLst>
            </a:pPr>
            <a:r>
              <a:rPr lang="de-DE" altLang="de-DE" b="1" dirty="0">
                <a:latin typeface="Arial" panose="020B0604020202020204" pitchFamily="34" charset="0"/>
              </a:rPr>
              <a:t>Vertiefte Berufsorientierung</a:t>
            </a:r>
          </a:p>
          <a:p>
            <a:pPr marL="0" indent="0" algn="just">
              <a:buNone/>
              <a:tabLst>
                <a:tab pos="182350" algn="l"/>
                <a:tab pos="187149" algn="l"/>
              </a:tabLst>
            </a:pPr>
            <a:r>
              <a:rPr lang="de-DE" altLang="de-DE" dirty="0">
                <a:latin typeface="Arial" panose="020B0604020202020204" pitchFamily="34" charset="0"/>
              </a:rPr>
              <a:t>Berufsorientierung hat einen hohen Stellenwert in der Gemeinschaftsschule: </a:t>
            </a:r>
          </a:p>
          <a:p>
            <a:pPr marL="0" indent="0" algn="just">
              <a:buNone/>
              <a:tabLst>
                <a:tab pos="182350" algn="l"/>
                <a:tab pos="187149" algn="l"/>
              </a:tabLst>
            </a:pPr>
            <a:endParaRPr lang="de-DE" altLang="de-DE" dirty="0">
              <a:latin typeface="Arial" panose="020B0604020202020204" pitchFamily="34" charset="0"/>
            </a:endParaRPr>
          </a:p>
          <a:p>
            <a:pPr marL="0" indent="0" algn="just">
              <a:buNone/>
              <a:tabLst>
                <a:tab pos="182350" algn="l"/>
                <a:tab pos="187149" algn="l"/>
              </a:tabLst>
            </a:pPr>
            <a:r>
              <a:rPr lang="de-DE" altLang="de-DE" dirty="0">
                <a:latin typeface="Arial" panose="020B0604020202020204" pitchFamily="34" charset="0"/>
              </a:rPr>
              <a:t>Sie findet grundsätzlich in allen Fächern und Klassenstufen statt, </a:t>
            </a:r>
            <a:r>
              <a:rPr lang="de-DE" altLang="de-DE" u="none" dirty="0">
                <a:latin typeface="Arial" panose="020B0604020202020204" pitchFamily="34" charset="0"/>
              </a:rPr>
              <a:t>in Klassenstufe 8 besonderer Schwerpunkt</a:t>
            </a:r>
            <a:r>
              <a:rPr lang="de-DE" altLang="de-DE" u="none" baseline="0" dirty="0">
                <a:latin typeface="Arial" panose="020B0604020202020204" pitchFamily="34" charset="0"/>
              </a:rPr>
              <a:t> durch das verpflichtende Schülerbetriebspraktikum</a:t>
            </a:r>
            <a:r>
              <a:rPr lang="de-DE" altLang="de-DE" u="none" dirty="0">
                <a:latin typeface="Arial" panose="020B0604020202020204" pitchFamily="34" charset="0"/>
              </a:rPr>
              <a:t>.</a:t>
            </a:r>
          </a:p>
          <a:p>
            <a:pPr>
              <a:spcAft>
                <a:spcPts val="1200"/>
              </a:spcAft>
              <a:buFont typeface="Arial" panose="020B0604020202020204" pitchFamily="34" charset="0"/>
              <a:buChar char="•"/>
            </a:pPr>
            <a:r>
              <a:rPr lang="de-DE" altLang="de-DE" sz="1200" b="1" dirty="0">
                <a:solidFill>
                  <a:schemeClr val="tx2"/>
                </a:solidFill>
              </a:rPr>
              <a:t>   standortspezifische BO-Konzepte </a:t>
            </a:r>
            <a:endParaRPr lang="de-DE" altLang="de-DE" sz="1200" dirty="0">
              <a:solidFill>
                <a:schemeClr val="tx2"/>
              </a:solidFill>
            </a:endParaRPr>
          </a:p>
          <a:p>
            <a:pPr marL="176213" indent="-176213">
              <a:spcAft>
                <a:spcPts val="1200"/>
              </a:spcAft>
              <a:buFont typeface="Arial" panose="020B0604020202020204" pitchFamily="34" charset="0"/>
              <a:buChar char="•"/>
            </a:pPr>
            <a:r>
              <a:rPr lang="de-DE" altLang="de-DE" sz="1200" dirty="0">
                <a:solidFill>
                  <a:schemeClr val="tx2"/>
                </a:solidFill>
              </a:rPr>
              <a:t>   Individualisierung durch </a:t>
            </a:r>
            <a:r>
              <a:rPr lang="de-DE" altLang="de-DE" sz="1200" b="1" dirty="0">
                <a:solidFill>
                  <a:schemeClr val="tx2"/>
                </a:solidFill>
              </a:rPr>
              <a:t>Differenzierung in den BO-Maßnahmen </a:t>
            </a:r>
            <a:r>
              <a:rPr lang="de-DE" altLang="de-DE" sz="1200" dirty="0">
                <a:solidFill>
                  <a:schemeClr val="tx2"/>
                </a:solidFill>
              </a:rPr>
              <a:t>(mögliche zusätzliche Praktika, individuelle Förderung und Begabungs- und Interessenförderung) </a:t>
            </a:r>
            <a:endParaRPr lang="de-DE" altLang="de-DE" sz="1200" b="1" dirty="0">
              <a:solidFill>
                <a:schemeClr val="tx2"/>
              </a:solidFill>
            </a:endParaRPr>
          </a:p>
          <a:p>
            <a:pPr marL="285750" indent="-285750">
              <a:spcAft>
                <a:spcPts val="1200"/>
              </a:spcAft>
              <a:buFont typeface="Arial" panose="020B0604020202020204" pitchFamily="34" charset="0"/>
              <a:buChar char="•"/>
            </a:pPr>
            <a:r>
              <a:rPr lang="de-DE" altLang="de-DE" sz="1200" b="1" dirty="0">
                <a:solidFill>
                  <a:schemeClr val="tx2"/>
                </a:solidFill>
              </a:rPr>
              <a:t>gezielte Einbindung</a:t>
            </a:r>
            <a:r>
              <a:rPr lang="de-DE" altLang="de-DE" sz="1200" dirty="0">
                <a:solidFill>
                  <a:schemeClr val="tx2"/>
                </a:solidFill>
              </a:rPr>
              <a:t> der Bundesagentur für Arbeit, der beruflichen Schulen und externer Partnerinnen und Partner aus der Wirtschaft, dem Handwerk, der Industrie,…</a:t>
            </a:r>
          </a:p>
          <a:p>
            <a:pPr marL="285750" indent="-285750">
              <a:spcAft>
                <a:spcPts val="1200"/>
              </a:spcAft>
              <a:buFont typeface="Arial" panose="020B0604020202020204" pitchFamily="34" charset="0"/>
              <a:buChar char="•"/>
            </a:pPr>
            <a:r>
              <a:rPr lang="de-DE" sz="1200" b="1" dirty="0">
                <a:solidFill>
                  <a:schemeClr val="tx2"/>
                </a:solidFill>
              </a:rPr>
              <a:t>Prozessdokumentation in Form eines Portfolios (z. B. Profilpass, Berufswahlpass, …)</a:t>
            </a:r>
            <a:br>
              <a:rPr lang="de-DE" sz="1200" b="1" dirty="0">
                <a:solidFill>
                  <a:schemeClr val="tx2"/>
                </a:solidFill>
              </a:rPr>
            </a:br>
            <a:r>
              <a:rPr lang="de-DE" altLang="de-DE" sz="1200" dirty="0">
                <a:solidFill>
                  <a:schemeClr val="tx2"/>
                </a:solidFill>
              </a:rPr>
              <a:t>regelmäßige </a:t>
            </a:r>
            <a:r>
              <a:rPr lang="de-DE" altLang="de-DE" sz="1200" b="1" dirty="0">
                <a:solidFill>
                  <a:schemeClr val="tx2"/>
                </a:solidFill>
              </a:rPr>
              <a:t>Beratungsgespräche</a:t>
            </a:r>
            <a:r>
              <a:rPr lang="de-DE" altLang="de-DE" sz="1200" dirty="0">
                <a:solidFill>
                  <a:schemeClr val="tx2"/>
                </a:solidFill>
              </a:rPr>
              <a:t> mit Schülerinnen, Schülern </a:t>
            </a:r>
          </a:p>
          <a:p>
            <a:pPr marL="285750" indent="-285750">
              <a:spcAft>
                <a:spcPts val="1200"/>
              </a:spcAft>
              <a:buFont typeface="Arial" panose="020B0604020202020204" pitchFamily="34" charset="0"/>
              <a:buChar char="•"/>
            </a:pPr>
            <a:r>
              <a:rPr lang="de-DE" altLang="de-DE" sz="1200" b="1" dirty="0">
                <a:solidFill>
                  <a:schemeClr val="tx2"/>
                </a:solidFill>
              </a:rPr>
              <a:t>Bildungswegeberatung</a:t>
            </a:r>
            <a:r>
              <a:rPr lang="de-DE" altLang="de-DE" sz="1200" dirty="0">
                <a:solidFill>
                  <a:schemeClr val="tx2"/>
                </a:solidFill>
              </a:rPr>
              <a:t> und Unterstützung im Bewerbungsprozess</a:t>
            </a:r>
          </a:p>
          <a:p>
            <a:pPr marL="0" indent="0" algn="just">
              <a:buNone/>
              <a:tabLst>
                <a:tab pos="182350" algn="l"/>
                <a:tab pos="187149" algn="l"/>
              </a:tabLst>
            </a:pPr>
            <a:endParaRPr lang="de-DE" altLang="de-DE" u="none" dirty="0">
              <a:latin typeface="Arial" panose="020B0604020202020204" pitchFamily="34" charset="0"/>
            </a:endParaRPr>
          </a:p>
        </p:txBody>
      </p:sp>
    </p:spTree>
    <p:extLst>
      <p:ext uri="{BB962C8B-B14F-4D97-AF65-F5344CB8AC3E}">
        <p14:creationId xmlns:p14="http://schemas.microsoft.com/office/powerpoint/2010/main" val="272603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56705" y="5509520"/>
            <a:ext cx="5353095" cy="4411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Gymnasium </a:t>
            </a:r>
          </a:p>
          <a:p>
            <a:pPr marL="0" indent="0">
              <a:buNone/>
            </a:pPr>
            <a:r>
              <a:rPr lang="de-DE" altLang="de-DE" sz="1400" dirty="0">
                <a:latin typeface="Arial" panose="020B0604020202020204" pitchFamily="34" charset="0"/>
              </a:rPr>
              <a:t>Im Folgenden</a:t>
            </a:r>
            <a:r>
              <a:rPr lang="de-DE" altLang="de-DE" sz="1400" baseline="0" dirty="0">
                <a:latin typeface="Arial" panose="020B0604020202020204" pitchFamily="34" charset="0"/>
              </a:rPr>
              <a:t> werden die Bildungsziele und die pädagogische Zielsetzung des Gymnasiums zusammenfassend dargelegt.</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365086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704850" y="766763"/>
            <a:ext cx="5395913"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Gymnasium – Bildungsziele</a:t>
            </a:r>
          </a:p>
          <a:p>
            <a:r>
              <a:rPr lang="de-DE" altLang="de-DE" dirty="0">
                <a:latin typeface="Arial" panose="020B0604020202020204" pitchFamily="34" charset="0"/>
              </a:rPr>
              <a:t>Neunjähriger</a:t>
            </a:r>
            <a:r>
              <a:rPr lang="de-DE" altLang="de-DE" baseline="0" dirty="0">
                <a:latin typeface="Arial" panose="020B0604020202020204" pitchFamily="34" charset="0"/>
              </a:rPr>
              <a:t> Bildungsgang</a:t>
            </a:r>
            <a:endParaRPr lang="de-DE" altLang="de-DE" dirty="0">
              <a:latin typeface="Arial" panose="020B0604020202020204" pitchFamily="34" charset="0"/>
            </a:endParaRPr>
          </a:p>
          <a:p>
            <a:pPr marL="0" indent="0">
              <a:buNone/>
            </a:pPr>
            <a:endParaRPr lang="de-DE" altLang="de-DE" b="1" dirty="0">
              <a:latin typeface="Arial" panose="020B0604020202020204" pitchFamily="34" charset="0"/>
            </a:endParaRPr>
          </a:p>
        </p:txBody>
      </p:sp>
    </p:spTree>
    <p:extLst>
      <p:ext uri="{BB962C8B-B14F-4D97-AF65-F5344CB8AC3E}">
        <p14:creationId xmlns:p14="http://schemas.microsoft.com/office/powerpoint/2010/main" val="312083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Pädagogische Maßnahmen</a:t>
            </a:r>
          </a:p>
          <a:p>
            <a:endParaRPr lang="de-DE" altLang="de-DE" dirty="0">
              <a:latin typeface="Arial" panose="020B0604020202020204" pitchFamily="34" charset="0"/>
            </a:endParaRPr>
          </a:p>
          <a:p>
            <a:pPr marL="0" indent="0">
              <a:buNone/>
            </a:pPr>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 (Profilbereich)</a:t>
            </a:r>
          </a:p>
        </p:txBody>
      </p:sp>
    </p:spTree>
    <p:extLst>
      <p:ext uri="{BB962C8B-B14F-4D97-AF65-F5344CB8AC3E}">
        <p14:creationId xmlns:p14="http://schemas.microsoft.com/office/powerpoint/2010/main" val="284159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56705" y="5509520"/>
            <a:ext cx="5353095" cy="4411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Gemeinschaftsschule</a:t>
            </a:r>
            <a:endParaRPr lang="de-DE" altLang="de-DE" sz="1200" b="1" dirty="0">
              <a:latin typeface="Arial" panose="020B0604020202020204" pitchFamily="34" charset="0"/>
            </a:endParaRPr>
          </a:p>
          <a:p>
            <a:pPr marL="0" indent="0">
              <a:buNone/>
            </a:pPr>
            <a:r>
              <a:rPr lang="de-DE" altLang="de-DE" sz="1400" dirty="0">
                <a:latin typeface="Arial" panose="020B0604020202020204" pitchFamily="34" charset="0"/>
              </a:rPr>
              <a:t>Im Folgenden werden die Bildungsziele und die pädagogische Zielsetzung der</a:t>
            </a:r>
            <a:r>
              <a:rPr lang="de-DE" altLang="de-DE" sz="1400" baseline="0" dirty="0">
                <a:latin typeface="Arial" panose="020B0604020202020204" pitchFamily="34" charset="0"/>
              </a:rPr>
              <a:t> Gemeinschaftsschule zusammenfassend </a:t>
            </a:r>
            <a:r>
              <a:rPr lang="de-DE" altLang="de-DE" sz="1400" dirty="0">
                <a:latin typeface="Arial" panose="020B0604020202020204" pitchFamily="34" charset="0"/>
              </a:rPr>
              <a:t>dargelegt.</a:t>
            </a:r>
          </a:p>
          <a:p>
            <a:pPr marL="0" indent="0">
              <a:buNone/>
            </a:pPr>
            <a:r>
              <a:rPr lang="de-DE" altLang="de-DE" sz="1400" dirty="0">
                <a:latin typeface="Arial" panose="020B0604020202020204" pitchFamily="34" charset="0"/>
              </a:rPr>
              <a:t>Geplant ist auch für die Gemeinschaftsschulen eine Weiterentwicklung,</a:t>
            </a:r>
            <a:r>
              <a:rPr lang="de-DE" altLang="de-DE" sz="1400" baseline="0" dirty="0">
                <a:latin typeface="Arial" panose="020B0604020202020204" pitchFamily="34" charset="0"/>
              </a:rPr>
              <a:t> die - wie bei den Gymnasien auch - das Lernen und Lehren mit digitalen Medien, Informatik als Pflichtfach, die Stärkung der Demokratiebildung, gesellschaftsrelevante Themen wie die Bildung für nachhaltige Entwicklung, Globalisierung und das Sprachenlernen umfasst.  </a:t>
            </a: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344127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350" indent="-182350">
              <a:buNone/>
              <a:tabLst>
                <a:tab pos="182350" algn="l"/>
              </a:tabLst>
            </a:pPr>
            <a:r>
              <a:rPr lang="de-DE" altLang="de-DE" b="1" dirty="0">
                <a:latin typeface="Arial" panose="020B0604020202020204" pitchFamily="34" charset="0"/>
              </a:rPr>
              <a:t>Gemeinschaftsschule Bildungsziele</a:t>
            </a:r>
          </a:p>
          <a:p>
            <a:pPr marL="182350" indent="-182350">
              <a:buNone/>
              <a:tabLst>
                <a:tab pos="182350" algn="l"/>
              </a:tabLst>
            </a:pPr>
            <a:endParaRPr lang="de-DE" altLang="de-DE" dirty="0">
              <a:latin typeface="Arial" panose="020B0604020202020204" pitchFamily="34" charset="0"/>
            </a:endParaRPr>
          </a:p>
          <a:p>
            <a:pPr marL="176213" marR="0" lvl="0" indent="-176213" algn="l" defTabSz="914400" rtl="0" eaLnBrk="1" fontAlgn="base" latinLnBrk="0" hangingPunct="1">
              <a:lnSpc>
                <a:spcPct val="105000"/>
              </a:lnSpc>
              <a:spcBef>
                <a:spcPct val="30000"/>
              </a:spcBef>
              <a:spcAft>
                <a:spcPct val="0"/>
              </a:spcAft>
              <a:buClrTx/>
              <a:buSzTx/>
              <a:tabLst/>
              <a:defRPr/>
            </a:pPr>
            <a:r>
              <a:rPr lang="de-DE" altLang="de-DE" sz="1200" dirty="0"/>
              <a:t>In die Zukunft gerichtete Berufs- und Studienorientierung</a:t>
            </a:r>
          </a:p>
          <a:p>
            <a:pPr marL="176213" indent="-176213"/>
            <a:r>
              <a:rPr lang="de-DE" altLang="de-DE" sz="1200" dirty="0"/>
              <a:t>Jedes Kind gezielt im Blick haben und es auf seinem individuellen Bildungsweg intensiv begleiten</a:t>
            </a: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lgn="ctr">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290395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b="1" dirty="0"/>
              <a:t>Pädagogische Maßnahmen</a:t>
            </a:r>
          </a:p>
          <a:p>
            <a:pPr marL="0" indent="0">
              <a:buNone/>
            </a:pPr>
            <a:endParaRPr lang="de-DE" dirty="0"/>
          </a:p>
          <a:p>
            <a:pPr marL="0" indent="0">
              <a:buNone/>
            </a:pPr>
            <a:r>
              <a:rPr lang="de-DE" dirty="0"/>
              <a:t>Damit alle Schülerinnen und Schüler den für sie bestmöglichen Abschluss erreichen, gelten die o. a. pädagogischen Maßnahmen.</a:t>
            </a:r>
          </a:p>
          <a:p>
            <a:pPr marL="176213" indent="-176213">
              <a:buFont typeface="Arial" panose="020B0604020202020204" pitchFamily="34" charset="0"/>
              <a:buChar char="•"/>
            </a:pPr>
            <a:r>
              <a:rPr lang="de-DE" dirty="0"/>
              <a:t>Lernen mit Kopf,</a:t>
            </a:r>
            <a:r>
              <a:rPr lang="de-DE" baseline="0" dirty="0"/>
              <a:t> Herz und Hand, Verzahnungen von praktischem und theoretischem Lernen</a:t>
            </a:r>
          </a:p>
          <a:p>
            <a:pPr marL="176213" indent="-176213">
              <a:buFont typeface="Arial" panose="020B0604020202020204" pitchFamily="34" charset="0"/>
              <a:buChar char="•"/>
            </a:pPr>
            <a:r>
              <a:rPr lang="de-DE" altLang="de-DE" sz="1200" dirty="0"/>
              <a:t>Längeres gemeinsames Lernen bei Differenzierung auf verschiedenen Anforderungsebenen,</a:t>
            </a:r>
            <a:r>
              <a:rPr lang="de-DE" altLang="de-DE" sz="1200" baseline="0" dirty="0"/>
              <a:t> </a:t>
            </a:r>
            <a:r>
              <a:rPr lang="de-DE" altLang="de-DE" sz="1200" dirty="0"/>
              <a:t>Durchlässigkeit zwischen den Anforderungsebenen</a:t>
            </a:r>
          </a:p>
          <a:p>
            <a:pPr marL="176213" indent="-176213">
              <a:buFont typeface="Arial" panose="020B0604020202020204" pitchFamily="34" charset="0"/>
              <a:buChar char="•"/>
            </a:pPr>
            <a:r>
              <a:rPr lang="de-DE" altLang="de-DE" sz="1200" dirty="0"/>
              <a:t>Langes Offenhalten des Bildungsweges bis hin zum Abitur</a:t>
            </a:r>
          </a:p>
          <a:p>
            <a:pPr marL="176213" indent="-176213">
              <a:buFont typeface="Arial" panose="020B0604020202020204" pitchFamily="34" charset="0"/>
              <a:buChar char="•"/>
            </a:pPr>
            <a:r>
              <a:rPr lang="de-DE" altLang="de-DE" sz="1200" dirty="0"/>
              <a:t>Interessens- und Begabungsförderung durch WPB, Projekte, AGs, Angebote im Ganztag, …</a:t>
            </a:r>
          </a:p>
          <a:p>
            <a:pPr marL="176213" indent="-176213"/>
            <a:r>
              <a:rPr lang="de-DE" altLang="de-DE" sz="1200" b="1" dirty="0"/>
              <a:t>DNA</a:t>
            </a:r>
            <a:r>
              <a:rPr lang="de-DE" altLang="de-DE" sz="1200" b="1" baseline="0" dirty="0"/>
              <a:t> der GemS: Offene Lern- und</a:t>
            </a:r>
            <a:r>
              <a:rPr lang="de-DE" altLang="de-DE" sz="1200" b="1" dirty="0"/>
              <a:t> Unterrichtskultur durch fächerverbindende und projektorientierte Lernangebote</a:t>
            </a:r>
          </a:p>
          <a:p>
            <a:pPr marL="176213" indent="-176213">
              <a:buFont typeface="Arial" panose="020B0604020202020204" pitchFamily="34" charset="0"/>
              <a:buChar char="•"/>
            </a:pPr>
            <a:endParaRPr lang="de-DE" b="1" dirty="0"/>
          </a:p>
          <a:p>
            <a:pPr marL="0" indent="0">
              <a:buNone/>
            </a:pPr>
            <a:r>
              <a:rPr lang="de-DE" b="1" dirty="0"/>
              <a:t>Wiederholung:</a:t>
            </a:r>
            <a:r>
              <a:rPr lang="de-DE" dirty="0"/>
              <a:t> </a:t>
            </a:r>
          </a:p>
          <a:p>
            <a:pPr marL="0" indent="0">
              <a:buNone/>
            </a:pPr>
            <a:r>
              <a:rPr lang="de-DE" dirty="0"/>
              <a:t>Eine freiwillige Wiederholung der Klassenstufen</a:t>
            </a:r>
            <a:r>
              <a:rPr lang="de-DE" b="1" dirty="0"/>
              <a:t> </a:t>
            </a:r>
            <a:r>
              <a:rPr lang="de-DE" dirty="0"/>
              <a:t>5 bis 8 ist auf Antrag möglich (mit den bekannten Einschränkungen). </a:t>
            </a:r>
          </a:p>
          <a:p>
            <a:pPr marL="0" indent="0">
              <a:buNone/>
            </a:pPr>
            <a:r>
              <a:rPr lang="de-DE" dirty="0"/>
              <a:t>In den Abschlussklassen kann nur wiederholt werden, wenn der Abschluss nicht erreicht wurde oder wenn zu erwarten ist, dass nach der Wiederholung der nächst höhere Abschluss erreicht werden kann.</a:t>
            </a:r>
          </a:p>
          <a:p>
            <a:pPr marL="0" indent="0">
              <a:buNone/>
            </a:pPr>
            <a:endParaRPr lang="de-DE" b="1" dirty="0"/>
          </a:p>
          <a:p>
            <a:pPr marL="0" indent="0">
              <a:buNone/>
            </a:pPr>
            <a:r>
              <a:rPr lang="de-DE" b="1" dirty="0"/>
              <a:t>Versetzungsentscheidung nach Klassenstufe 8:</a:t>
            </a:r>
            <a:r>
              <a:rPr lang="de-DE" dirty="0"/>
              <a:t> </a:t>
            </a:r>
          </a:p>
          <a:p>
            <a:pPr marL="0" indent="0">
              <a:buNone/>
            </a:pPr>
            <a:r>
              <a:rPr lang="de-DE" dirty="0"/>
              <a:t>Bei der Entscheidung über die Versetzung in die Klassenstufe</a:t>
            </a:r>
            <a:r>
              <a:rPr lang="de-DE" b="1" dirty="0"/>
              <a:t> </a:t>
            </a:r>
            <a:r>
              <a:rPr lang="de-DE" dirty="0"/>
              <a:t>9 werden die </a:t>
            </a:r>
            <a:r>
              <a:rPr lang="de-DE" dirty="0" err="1"/>
              <a:t>Bestehensbedingungen</a:t>
            </a:r>
            <a:r>
              <a:rPr lang="de-DE" dirty="0"/>
              <a:t> des Hauptschulabschlusses zugrunde gelegt.</a:t>
            </a:r>
          </a:p>
        </p:txBody>
      </p:sp>
    </p:spTree>
    <p:extLst>
      <p:ext uri="{BB962C8B-B14F-4D97-AF65-F5344CB8AC3E}">
        <p14:creationId xmlns:p14="http://schemas.microsoft.com/office/powerpoint/2010/main" val="148096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56705" y="5254730"/>
            <a:ext cx="5353095" cy="4979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Ganztagsangebote (Gymnasien/Gemeinschaftsschulen)</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Freiwillige Ganztagsschule:</a:t>
            </a:r>
          </a:p>
          <a:p>
            <a:pPr marL="176213" indent="-176213" defTabSz="412026">
              <a:buFontTx/>
              <a:buChar char="-"/>
              <a:tabLst>
                <a:tab pos="2711709" algn="l"/>
              </a:tabLst>
            </a:pPr>
            <a:r>
              <a:rPr lang="de-DE" altLang="de-DE" baseline="0" dirty="0">
                <a:latin typeface="Arial" panose="020B0604020202020204" pitchFamily="34" charset="0"/>
              </a:rPr>
              <a:t>a</a:t>
            </a:r>
            <a:r>
              <a:rPr lang="de-DE" altLang="de-DE" dirty="0">
                <a:latin typeface="Arial" panose="020B0604020202020204" pitchFamily="34" charset="0"/>
              </a:rPr>
              <a:t>ufgrund der Zusammenarbeit</a:t>
            </a:r>
            <a:r>
              <a:rPr lang="de-DE" altLang="de-DE" baseline="0" dirty="0">
                <a:latin typeface="Arial" panose="020B0604020202020204" pitchFamily="34" charset="0"/>
              </a:rPr>
              <a:t> mit externen Trägern fallen Kosten an</a:t>
            </a:r>
          </a:p>
          <a:p>
            <a:pPr marL="176213" indent="-176213" defTabSz="412026">
              <a:buFontTx/>
              <a:buChar char="-"/>
              <a:tabLst>
                <a:tab pos="2711709" algn="l"/>
              </a:tabLst>
            </a:pPr>
            <a:r>
              <a:rPr lang="de-DE" altLang="de-DE" baseline="0" dirty="0">
                <a:latin typeface="Arial" panose="020B0604020202020204" pitchFamily="34" charset="0"/>
              </a:rPr>
              <a:t>flexibel: das Angebot besteht täglich, kann aber auch für einzelne Wochentage (verbindlich festzulegen) belegt werden</a:t>
            </a:r>
          </a:p>
          <a:p>
            <a:pPr marL="176213" indent="-176213" defTabSz="412026">
              <a:buFontTx/>
              <a:buChar char="-"/>
              <a:tabLst>
                <a:tab pos="2711709" algn="l"/>
              </a:tabLst>
            </a:pPr>
            <a:r>
              <a:rPr lang="de-DE" altLang="de-DE" baseline="0" dirty="0">
                <a:latin typeface="Arial" panose="020B0604020202020204" pitchFamily="34" charset="0"/>
              </a:rPr>
              <a:t>über Hausaufgabenbetreuung hinaus werden zusätzliche Aktivitäten (etwa im sportlichen oder kreativen Bereich) angeboten; es besteht die Möglichkeit zum Mittagessen</a:t>
            </a:r>
          </a:p>
          <a:p>
            <a:pPr marL="176213" indent="-176213" defTabSz="412026">
              <a:buFontTx/>
              <a:buChar char="-"/>
              <a:tabLst>
                <a:tab pos="2711709" algn="l"/>
              </a:tabLst>
            </a:pPr>
            <a:endParaRPr lang="de-DE" altLang="de-DE" baseline="0"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Gebundener Ganztag:</a:t>
            </a:r>
          </a:p>
          <a:p>
            <a:pPr marL="176213" indent="-176213" defTabSz="412026">
              <a:buFontTx/>
              <a:buChar char="-"/>
              <a:tabLst>
                <a:tab pos="2711709" algn="l"/>
              </a:tabLst>
            </a:pPr>
            <a:r>
              <a:rPr lang="de-DE" altLang="de-DE" baseline="0" dirty="0">
                <a:latin typeface="Arial" panose="020B0604020202020204" pitchFamily="34" charset="0"/>
              </a:rPr>
              <a:t>Teilnahme kostenlos; für den Bezug eines Mittagessens können Kosten anfallen</a:t>
            </a:r>
          </a:p>
          <a:p>
            <a:pPr marL="176213" indent="-176213" defTabSz="412026">
              <a:buFontTx/>
              <a:buChar char="-"/>
              <a:tabLst>
                <a:tab pos="2711709" algn="l"/>
              </a:tabLst>
            </a:pPr>
            <a:r>
              <a:rPr lang="de-DE" altLang="de-DE" baseline="0" dirty="0">
                <a:latin typeface="Arial" panose="020B0604020202020204" pitchFamily="34" charset="0"/>
              </a:rPr>
              <a:t>Feste Unterrichtszeiten bis in den Nachmittag</a:t>
            </a:r>
          </a:p>
          <a:p>
            <a:pPr marL="176213" indent="-176213" defTabSz="412026">
              <a:buFontTx/>
              <a:buChar char="-"/>
              <a:tabLst>
                <a:tab pos="2711709" algn="l"/>
              </a:tabLst>
            </a:pPr>
            <a:r>
              <a:rPr lang="de-DE" altLang="de-DE" baseline="0" dirty="0">
                <a:latin typeface="Arial" panose="020B0604020202020204" pitchFamily="34" charset="0"/>
              </a:rPr>
              <a:t>Verzahnung von Unterricht, Arbeitszeiten und zusätzlichen Aktivitäten (etwa im sportlichen oder kreativen Bereich)</a:t>
            </a:r>
          </a:p>
          <a:p>
            <a:pPr marL="176213" indent="-176213" defTabSz="412026">
              <a:buFontTx/>
              <a:buChar char="-"/>
              <a:tabLst>
                <a:tab pos="2711709" algn="l"/>
              </a:tabLst>
            </a:pPr>
            <a:endParaRPr lang="de-DE" altLang="de-DE" baseline="0" dirty="0">
              <a:latin typeface="Arial" panose="020B0604020202020204" pitchFamily="34" charset="0"/>
            </a:endParaRPr>
          </a:p>
          <a:p>
            <a:pPr marL="176213" indent="-176213" defTabSz="412026">
              <a:buFontTx/>
              <a:buChar char="-"/>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375169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56705" y="5254730"/>
            <a:ext cx="5353095" cy="4979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a:latin typeface="Arial" panose="020B0604020202020204" pitchFamily="34" charset="0"/>
              </a:rPr>
              <a:t>Sowohl</a:t>
            </a:r>
            <a:r>
              <a:rPr lang="de-DE" altLang="de-DE" baseline="0" dirty="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a:latin typeface="Arial" panose="020B0604020202020204" pitchFamily="34" charset="0"/>
            </a:endParaRPr>
          </a:p>
          <a:p>
            <a:pPr marL="0" indent="0" algn="just">
              <a:lnSpc>
                <a:spcPct val="90000"/>
              </a:lnSpc>
              <a:buNone/>
            </a:pPr>
            <a:r>
              <a:rPr lang="de-DE" altLang="de-DE" baseline="0" dirty="0">
                <a:latin typeface="Arial" panose="020B0604020202020204" pitchFamily="34" charset="0"/>
              </a:rPr>
              <a:t>Abschlüsse:</a:t>
            </a:r>
          </a:p>
          <a:p>
            <a:pPr marL="177552" indent="-177552" algn="just">
              <a:lnSpc>
                <a:spcPct val="90000"/>
              </a:lnSpc>
              <a:buFontTx/>
              <a:buChar char="-"/>
            </a:pPr>
            <a:r>
              <a:rPr lang="de-DE" altLang="de-DE" baseline="0" dirty="0">
                <a:latin typeface="Arial" panose="020B0604020202020204" pitchFamily="34" charset="0"/>
              </a:rPr>
              <a:t>Berufsschulabschluss</a:t>
            </a:r>
          </a:p>
          <a:p>
            <a:pPr marL="177552" indent="-177552" algn="just">
              <a:lnSpc>
                <a:spcPct val="90000"/>
              </a:lnSpc>
              <a:buFontTx/>
              <a:buChar char="-"/>
            </a:pPr>
            <a:r>
              <a:rPr lang="de-DE" altLang="de-DE" baseline="0" dirty="0">
                <a:latin typeface="Arial" panose="020B0604020202020204" pitchFamily="34" charset="0"/>
              </a:rPr>
              <a:t>Abgeschlossene Berufsausbildung</a:t>
            </a:r>
          </a:p>
          <a:p>
            <a:pPr marL="177552" indent="-177552" algn="just">
              <a:lnSpc>
                <a:spcPct val="90000"/>
              </a:lnSpc>
              <a:buFontTx/>
              <a:buChar char="-"/>
            </a:pPr>
            <a:r>
              <a:rPr lang="de-DE" altLang="de-DE" baseline="0" dirty="0">
                <a:latin typeface="Arial" panose="020B0604020202020204" pitchFamily="34" charset="0"/>
              </a:rPr>
              <a:t>und sofern </a:t>
            </a:r>
            <a:r>
              <a:rPr lang="de-DE" altLang="de-DE" b="1" baseline="0" dirty="0">
                <a:latin typeface="Arial" panose="020B0604020202020204" pitchFamily="34" charset="0"/>
              </a:rPr>
              <a:t>nicht bereits früher </a:t>
            </a:r>
            <a:r>
              <a:rPr lang="de-DE" altLang="de-DE" baseline="0" dirty="0">
                <a:latin typeface="Arial" panose="020B0604020202020204" pitchFamily="34" charset="0"/>
              </a:rPr>
              <a:t>erworben</a:t>
            </a:r>
          </a:p>
          <a:p>
            <a:pPr marL="363101" lvl="1" indent="-177552" algn="just">
              <a:lnSpc>
                <a:spcPct val="90000"/>
              </a:lnSpc>
              <a:buFontTx/>
              <a:buChar char="-"/>
            </a:pPr>
            <a:r>
              <a:rPr lang="de-DE" altLang="de-DE" baseline="0" dirty="0">
                <a:latin typeface="Arial" panose="020B0604020202020204" pitchFamily="34" charset="0"/>
              </a:rPr>
              <a:t>Hauptschulabschluss </a:t>
            </a:r>
            <a:r>
              <a:rPr lang="de-DE" altLang="de-DE" b="1" baseline="0" dirty="0">
                <a:latin typeface="Arial" panose="020B0604020202020204" pitchFamily="34" charset="0"/>
              </a:rPr>
              <a:t>(Voraussetzung: </a:t>
            </a:r>
            <a:r>
              <a:rPr lang="de-DE" altLang="de-DE" b="0" baseline="0" dirty="0">
                <a:latin typeface="Arial" panose="020B0604020202020204" pitchFamily="34" charset="0"/>
              </a:rPr>
              <a:t>Berufsschulabschluss</a:t>
            </a:r>
            <a:r>
              <a:rPr lang="de-DE" altLang="de-DE" b="1" baseline="0" dirty="0">
                <a:latin typeface="Arial" panose="020B0604020202020204" pitchFamily="34" charset="0"/>
              </a:rPr>
              <a:t>)</a:t>
            </a:r>
          </a:p>
          <a:p>
            <a:pPr marL="363101" lvl="1" indent="-177552" algn="just">
              <a:lnSpc>
                <a:spcPct val="90000"/>
              </a:lnSpc>
              <a:buFontTx/>
              <a:buChar char="-"/>
            </a:pPr>
            <a:r>
              <a:rPr lang="de-DE" altLang="de-DE" baseline="0" dirty="0">
                <a:latin typeface="Arial" panose="020B0604020202020204" pitchFamily="34" charset="0"/>
              </a:rPr>
              <a:t>Mittlerer Bildungsabschluss (</a:t>
            </a:r>
            <a:r>
              <a:rPr lang="de-DE" altLang="de-DE" b="1" baseline="0" dirty="0">
                <a:latin typeface="Arial" panose="020B0604020202020204" pitchFamily="34" charset="0"/>
              </a:rPr>
              <a:t>Voraussetzung: </a:t>
            </a:r>
            <a:r>
              <a:rPr lang="de-DE" altLang="de-DE" baseline="0" dirty="0">
                <a:latin typeface="Arial" panose="020B0604020202020204" pitchFamily="34" charset="0"/>
              </a:rPr>
              <a:t>Berufsschulabschluss, Notendurchschnitt min. 3,0, Abschluss einer Berufsausbildung, min. 5 Jahre Fremdsprachenkenntnisse)</a:t>
            </a:r>
          </a:p>
          <a:p>
            <a:pPr marL="363101" lvl="1" indent="-177552" algn="just">
              <a:lnSpc>
                <a:spcPct val="90000"/>
              </a:lnSpc>
              <a:buFontTx/>
              <a:buChar char="-"/>
            </a:pPr>
            <a:r>
              <a:rPr lang="de-DE" altLang="de-DE" baseline="0" dirty="0">
                <a:latin typeface="Arial" panose="020B0604020202020204" pitchFamily="34" charset="0"/>
              </a:rPr>
              <a:t>Fachhochschulreife (</a:t>
            </a:r>
            <a:r>
              <a:rPr lang="de-DE" altLang="de-DE" b="1" baseline="0" dirty="0">
                <a:latin typeface="Arial" panose="020B0604020202020204" pitchFamily="34" charset="0"/>
              </a:rPr>
              <a:t>Voraussetzung: </a:t>
            </a:r>
            <a:r>
              <a:rPr lang="de-DE" altLang="de-DE" baseline="0" dirty="0">
                <a:latin typeface="Arial" panose="020B0604020202020204" pitchFamily="34" charset="0"/>
              </a:rPr>
              <a:t>Besuch von Zusatzunterricht, zusätzliche Prüfung).</a:t>
            </a:r>
          </a:p>
          <a:p>
            <a:pPr marL="363101" lvl="1" indent="-177552" algn="just">
              <a:lnSpc>
                <a:spcPct val="90000"/>
              </a:lnSpc>
              <a:buFontTx/>
              <a:buChar char="-"/>
            </a:pPr>
            <a:endParaRPr lang="de-DE" altLang="de-DE" dirty="0">
              <a:latin typeface="Arial" panose="020B0604020202020204" pitchFamily="34" charset="0"/>
            </a:endParaRPr>
          </a:p>
          <a:p>
            <a:pPr marL="0" indent="0" algn="just">
              <a:lnSpc>
                <a:spcPct val="90000"/>
              </a:lnSpc>
              <a:buNone/>
            </a:pPr>
            <a:r>
              <a:rPr lang="de-DE" altLang="de-DE" dirty="0">
                <a:latin typeface="Arial" panose="020B0604020202020204" pitchFamily="34" charset="0"/>
              </a:rPr>
              <a:t>Auch nach einer beruflichen Ausbildung ist es möglich, den Mittleren Bildungsabschluss, die Fachhochschulreife oder</a:t>
            </a:r>
            <a:r>
              <a:rPr lang="de-DE" altLang="de-DE" baseline="0" dirty="0">
                <a:latin typeface="Arial" panose="020B0604020202020204" pitchFamily="34" charset="0"/>
              </a:rPr>
              <a:t> </a:t>
            </a:r>
            <a:r>
              <a:rPr lang="de-DE" altLang="de-DE" dirty="0">
                <a:latin typeface="Arial" panose="020B0604020202020204" pitchFamily="34" charset="0"/>
              </a:rPr>
              <a:t>das Abitur anzustreben.</a:t>
            </a:r>
          </a:p>
          <a:p>
            <a:pPr marL="0" indent="0" algn="just">
              <a:lnSpc>
                <a:spcPct val="90000"/>
              </a:lnSpc>
              <a:buNone/>
            </a:pPr>
            <a:r>
              <a:rPr lang="de-DE" altLang="de-DE" dirty="0">
                <a:latin typeface="Arial" panose="020B0604020202020204" pitchFamily="34" charset="0"/>
              </a:rPr>
              <a:t>Außerdem</a:t>
            </a:r>
            <a:r>
              <a:rPr lang="de-DE" altLang="de-DE" baseline="0" dirty="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a:latin typeface="Arial" panose="020B0604020202020204" pitchFamily="34" charset="0"/>
              <a:cs typeface="Arial" panose="020B0604020202020204" pitchFamily="34" charset="0"/>
            </a:endParaRPr>
          </a:p>
          <a:p>
            <a:pPr marL="0" indent="0" algn="just">
              <a:lnSpc>
                <a:spcPct val="90000"/>
              </a:lnSpc>
              <a:buNone/>
            </a:pPr>
            <a:r>
              <a:rPr lang="de-DE" dirty="0">
                <a:latin typeface="Arial" panose="020B0604020202020204" pitchFamily="34" charset="0"/>
                <a:cs typeface="Arial" panose="020B0604020202020204" pitchFamily="34" charset="0"/>
              </a:rPr>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18367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dem Schuljahr 2012/13:</a:t>
            </a:r>
          </a:p>
          <a:p>
            <a:pPr marL="182350" indent="-182350">
              <a:buNone/>
              <a:tabLst>
                <a:tab pos="182350" algn="l"/>
              </a:tabLst>
            </a:pPr>
            <a:r>
              <a:rPr lang="de-DE" altLang="de-DE" dirty="0">
                <a:latin typeface="Arial" panose="020B0604020202020204" pitchFamily="34" charset="0"/>
              </a:rPr>
              <a:t>	Zwei-Säulen-Modell für die allgemein bildenden Schulen</a:t>
            </a:r>
            <a:r>
              <a:rPr lang="de-DE" altLang="de-DE" b="1" dirty="0">
                <a:latin typeface="Arial" panose="020B0604020202020204" pitchFamily="34" charset="0"/>
              </a:rPr>
              <a:t>:</a:t>
            </a:r>
            <a:r>
              <a:rPr lang="de-DE" altLang="de-DE" b="1" baseline="0" dirty="0">
                <a:latin typeface="Arial" panose="020B0604020202020204" pitchFamily="34" charset="0"/>
              </a:rPr>
              <a:t> </a:t>
            </a:r>
            <a:r>
              <a:rPr lang="de-DE" altLang="de-DE" dirty="0">
                <a:latin typeface="Arial" panose="020B0604020202020204" pitchFamily="34" charset="0"/>
              </a:rPr>
              <a:t>Gemeinschaftsschule (GemS)</a:t>
            </a:r>
            <a:r>
              <a:rPr lang="de-DE" altLang="de-DE" baseline="0" dirty="0">
                <a:latin typeface="Arial" panose="020B0604020202020204" pitchFamily="34" charset="0"/>
              </a:rPr>
              <a:t> und </a:t>
            </a:r>
            <a:r>
              <a:rPr lang="de-DE" altLang="de-DE" dirty="0">
                <a:latin typeface="Arial" panose="020B0604020202020204" pitchFamily="34" charset="0"/>
              </a:rPr>
              <a:t>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pPr marL="176213" marR="0" indent="-176213"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 die beide</a:t>
            </a:r>
            <a:r>
              <a:rPr lang="de-DE" altLang="de-DE" baseline="0" dirty="0">
                <a:latin typeface="Arial" panose="020B0604020202020204" pitchFamily="34" charset="0"/>
              </a:rPr>
              <a:t> bis zur Allgemeinen Hochschulreife (Abitur) führen.</a:t>
            </a:r>
            <a:endParaRPr lang="de-DE" altLang="de-DE" dirty="0">
              <a:latin typeface="Arial" panose="020B0604020202020204" pitchFamily="34" charset="0"/>
            </a:endParaRPr>
          </a:p>
          <a:p>
            <a:r>
              <a:rPr lang="de-DE" altLang="de-DE" dirty="0">
                <a:latin typeface="Arial" panose="020B0604020202020204" pitchFamily="34" charset="0"/>
              </a:rPr>
              <a:t>Ab</a:t>
            </a:r>
            <a:r>
              <a:rPr lang="de-DE" altLang="de-DE" baseline="0" dirty="0">
                <a:latin typeface="Arial" panose="020B0604020202020204" pitchFamily="34" charset="0"/>
              </a:rPr>
              <a:t> Ende</a:t>
            </a:r>
            <a:r>
              <a:rPr lang="de-DE" altLang="de-DE" dirty="0">
                <a:latin typeface="Arial" panose="020B0604020202020204" pitchFamily="34" charset="0"/>
              </a:rPr>
              <a:t> der Klassenstufe 9 ist ein Wechsel in die Duale Ausbildung</a:t>
            </a:r>
            <a:r>
              <a:rPr lang="de-DE" altLang="de-DE" baseline="0" dirty="0">
                <a:latin typeface="Arial" panose="020B0604020202020204" pitchFamily="34" charset="0"/>
              </a:rPr>
              <a:t> oder in eine weiterführende Schulform der beruflichen Schulen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das Abitur zu erlangen.</a:t>
            </a:r>
          </a:p>
          <a:p>
            <a:pPr marL="0" indent="0" algn="just">
              <a:buNone/>
            </a:pPr>
            <a:endParaRPr lang="de-DE" altLang="de-DE" b="1" dirty="0">
              <a:latin typeface="Arial" panose="020B0604020202020204" pitchFamily="34" charset="0"/>
            </a:endParaRPr>
          </a:p>
          <a:p>
            <a:pPr algn="just"/>
            <a:r>
              <a:rPr lang="de-DE" altLang="de-DE" u="sng" dirty="0">
                <a:latin typeface="Arial" panose="020B0604020202020204" pitchFamily="34" charset="0"/>
              </a:rPr>
              <a:t>Grundlage für die Wahl der weiterführenden Schule (</a:t>
            </a:r>
            <a:r>
              <a:rPr lang="de-DE" altLang="de-DE" u="sng" dirty="0" err="1">
                <a:latin typeface="Arial" panose="020B0604020202020204" pitchFamily="34" charset="0"/>
              </a:rPr>
              <a:t>Gym</a:t>
            </a:r>
            <a:r>
              <a:rPr lang="de-DE" altLang="de-DE" u="sng" dirty="0">
                <a:latin typeface="Arial" panose="020B0604020202020204" pitchFamily="34" charset="0"/>
              </a:rPr>
              <a:t> oder GemS) sind </a:t>
            </a:r>
          </a:p>
          <a:p>
            <a:pPr lvl="1" algn="just">
              <a:buFont typeface="Courier New" panose="02070309020205020404" pitchFamily="49" charset="0"/>
              <a:buChar char="o"/>
            </a:pPr>
            <a:r>
              <a:rPr lang="de-DE" altLang="de-DE" dirty="0">
                <a:latin typeface="Arial" panose="020B0604020202020204" pitchFamily="34" charset="0"/>
              </a:rPr>
              <a:t>neben den Noten vor allem auch die Lern- und Leistungsentwicklung, die Arbeitshaltung, das Sozialverhalten und das Denkvermögen des Kindes, wie sie im Entwicklungsbericht des Halbjahreszeugnisses der Klassenstufe 4 beschrieben sind.</a:t>
            </a:r>
          </a:p>
          <a:p>
            <a:pPr lvl="1" algn="just">
              <a:buFont typeface="Courier New" panose="02070309020205020404" pitchFamily="49" charset="0"/>
              <a:buChar char="o"/>
            </a:pPr>
            <a:r>
              <a:rPr lang="de-DE" altLang="de-DE" dirty="0">
                <a:latin typeface="Arial" panose="020B0604020202020204" pitchFamily="34" charset="0"/>
              </a:rPr>
              <a:t>das </a:t>
            </a:r>
            <a:r>
              <a:rPr lang="de-DE" altLang="de-DE" dirty="0">
                <a:latin typeface="Arial" panose="020B0604020202020204" pitchFamily="34" charset="0"/>
                <a:sym typeface="Wingdings" panose="05000000000000000000" pitchFamily="2" charset="2"/>
              </a:rPr>
              <a:t>Beratungsgespräch mit der Klassenlehrkraft zum Schulhalbjahr der Klassenstufe 4 </a:t>
            </a:r>
          </a:p>
          <a:p>
            <a:pPr marL="176213" lvl="1" indent="0" algn="just">
              <a:buNone/>
            </a:pPr>
            <a:r>
              <a:rPr lang="de-DE" altLang="de-DE" dirty="0">
                <a:latin typeface="Arial" panose="020B0604020202020204" pitchFamily="34" charset="0"/>
                <a:sym typeface="Wingdings" panose="05000000000000000000" pitchFamily="2" charset="2"/>
              </a:rPr>
              <a:t>Die Teilnahme an den Informationsveranstaltungen der beiden Schulformen (GemS und </a:t>
            </a:r>
            <a:r>
              <a:rPr lang="de-DE" altLang="de-DE" dirty="0" err="1">
                <a:latin typeface="Arial" panose="020B0604020202020204" pitchFamily="34" charset="0"/>
                <a:sym typeface="Wingdings" panose="05000000000000000000" pitchFamily="2" charset="2"/>
              </a:rPr>
              <a:t>Gym</a:t>
            </a:r>
            <a:r>
              <a:rPr lang="de-DE" altLang="de-DE" dirty="0">
                <a:latin typeface="Arial" panose="020B0604020202020204" pitchFamily="34" charset="0"/>
                <a:sym typeface="Wingdings" panose="05000000000000000000" pitchFamily="2" charset="2"/>
              </a:rPr>
              <a:t>) wird empfohlen, ebenso die dort angebotenen individuellen Beratungsgespräche, um die geeignete Schulform für das Kind zu finden</a:t>
            </a:r>
            <a:endParaRPr lang="de-DE" altLang="de-DE" dirty="0">
              <a:latin typeface="Arial" panose="020B0604020202020204" pitchFamily="34" charset="0"/>
            </a:endParaRPr>
          </a:p>
        </p:txBody>
      </p:sp>
      <p:sp>
        <p:nvSpPr>
          <p:cNvPr id="204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B4034C2A-4E54-4D68-89E5-1076F32B45B5}" type="slidenum">
              <a:rPr lang="de-DE" altLang="de-DE"/>
              <a:pPr fontAlgn="base">
                <a:spcBef>
                  <a:spcPct val="0"/>
                </a:spcBef>
                <a:spcAft>
                  <a:spcPct val="0"/>
                </a:spcAft>
              </a:pPr>
              <a:t>2</a:t>
            </a:fld>
            <a:endParaRPr lang="de-DE" altLang="de-DE"/>
          </a:p>
        </p:txBody>
      </p:sp>
    </p:spTree>
    <p:extLst>
      <p:ext uri="{BB962C8B-B14F-4D97-AF65-F5344CB8AC3E}">
        <p14:creationId xmlns:p14="http://schemas.microsoft.com/office/powerpoint/2010/main" val="429340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56705" y="5254730"/>
            <a:ext cx="5353095" cy="4979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a:latin typeface="Arial" panose="020B0604020202020204" pitchFamily="34" charset="0"/>
              </a:rPr>
              <a:t>Zweijährige Berufsfachschule </a:t>
            </a:r>
            <a:r>
              <a:rPr lang="de-DE" altLang="de-DE" dirty="0">
                <a:latin typeface="Arial" panose="020B0604020202020204" pitchFamily="34" charset="0"/>
              </a:rPr>
              <a:t>sind Gewerbeschule, Sozialpflegeschule</a:t>
            </a:r>
            <a:r>
              <a:rPr lang="de-DE" altLang="de-DE" baseline="0" dirty="0">
                <a:latin typeface="Arial" panose="020B0604020202020204" pitchFamily="34" charset="0"/>
              </a:rPr>
              <a:t> und Handelsschule.</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Zugangsvoraussetzung:</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Über</a:t>
            </a:r>
            <a:r>
              <a:rPr lang="de-DE" altLang="de-DE" baseline="0" dirty="0">
                <a:latin typeface="Arial" panose="020B0604020202020204" pitchFamily="34" charset="0"/>
              </a:rPr>
              <a:t>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baseline="0" dirty="0">
                <a:latin typeface="Arial" panose="020B0604020202020204" pitchFamily="34" charset="0"/>
              </a:rPr>
              <a:t>Hauptschulabschluss mit bestimmtem Notenprofil </a:t>
            </a:r>
          </a:p>
          <a:p>
            <a:pPr marL="363101" lvl="1" indent="-177552">
              <a:lnSpc>
                <a:spcPct val="90000"/>
              </a:lnSpc>
              <a:buFontTx/>
              <a:buChar char="-"/>
            </a:pPr>
            <a:r>
              <a:rPr lang="de-DE" altLang="de-DE" baseline="0" dirty="0">
                <a:latin typeface="Arial" panose="020B0604020202020204" pitchFamily="34" charset="0"/>
              </a:rPr>
              <a:t>Notenprofil:</a:t>
            </a:r>
          </a:p>
          <a:p>
            <a:pPr marL="542251" lvl="2" indent="-177552">
              <a:lnSpc>
                <a:spcPct val="90000"/>
              </a:lnSpc>
              <a:buFontTx/>
              <a:buChar char="-"/>
            </a:pPr>
            <a:r>
              <a:rPr lang="de-DE" altLang="de-DE" baseline="0" dirty="0">
                <a:latin typeface="Arial" panose="020B0604020202020204" pitchFamily="34" charset="0"/>
              </a:rPr>
              <a:t>in den Fächern Deutsch, Mathematik, 1. Fremdsprache min. 07 Punkte im Durchschnitt bezogen auf das Grundkursniveau</a:t>
            </a:r>
          </a:p>
          <a:p>
            <a:pPr marL="719803" lvl="3" indent="-177552">
              <a:lnSpc>
                <a:spcPct val="90000"/>
              </a:lnSpc>
              <a:buFontTx/>
              <a:buChar char="-"/>
            </a:pPr>
            <a:r>
              <a:rPr lang="de-DE" altLang="de-DE" baseline="0" dirty="0">
                <a:latin typeface="Arial" panose="020B0604020202020204" pitchFamily="34" charset="0"/>
              </a:rPr>
              <a:t>keines dieser Fächer schlechter als 04 Punkte</a:t>
            </a:r>
          </a:p>
          <a:p>
            <a:pPr marL="542251" lvl="2" indent="-177552">
              <a:lnSpc>
                <a:spcPct val="90000"/>
              </a:lnSpc>
              <a:buFontTx/>
              <a:buChar char="-"/>
            </a:pPr>
            <a:r>
              <a:rPr lang="de-DE" altLang="de-DE" baseline="0" dirty="0">
                <a:latin typeface="Arial" panose="020B0604020202020204" pitchFamily="34" charset="0"/>
              </a:rPr>
              <a:t>Leistungen in Gesellschaftswissenschaften, den Wahlpflichtfächern (ohne vierstündige 2. Fremdsprache, wenn diese schlechter als 04 ist), Physik, Chemie, Biologie min. 07 Punkte im Durchschnitt</a:t>
            </a:r>
          </a:p>
          <a:p>
            <a:pPr marL="719803" lvl="3" indent="-177552">
              <a:lnSpc>
                <a:spcPct val="90000"/>
              </a:lnSpc>
              <a:buFontTx/>
              <a:buChar char="-"/>
            </a:pPr>
            <a:r>
              <a:rPr lang="de-DE" altLang="de-DE" baseline="0" dirty="0">
                <a:latin typeface="Arial" panose="020B0604020202020204" pitchFamily="34" charset="0"/>
              </a:rPr>
              <a:t>keines dieser Fächer 00 Punkte</a:t>
            </a:r>
          </a:p>
          <a:p>
            <a:pPr marL="719803" lvl="3" indent="-177552">
              <a:lnSpc>
                <a:spcPct val="90000"/>
              </a:lnSpc>
              <a:buFontTx/>
              <a:buChar char="-"/>
            </a:pPr>
            <a:r>
              <a:rPr lang="de-DE" altLang="de-DE" baseline="0" dirty="0">
                <a:latin typeface="Arial" panose="020B0604020202020204" pitchFamily="34" charset="0"/>
              </a:rPr>
              <a:t>max. eines dieser Fächer schlechter als 04 Punkte</a:t>
            </a:r>
          </a:p>
          <a:p>
            <a:pPr marL="177552" indent="-177552">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das </a:t>
            </a:r>
            <a:r>
              <a:rPr lang="de-DE" altLang="de-DE" b="1" baseline="0" dirty="0">
                <a:latin typeface="Arial" panose="020B0604020202020204" pitchFamily="34" charset="0"/>
              </a:rPr>
              <a:t>Gymnasium</a:t>
            </a:r>
            <a:r>
              <a:rPr lang="de-DE" altLang="de-DE" baseline="0" dirty="0">
                <a:latin typeface="Arial" panose="020B0604020202020204" pitchFamily="34" charset="0"/>
              </a:rPr>
              <a:t>:</a:t>
            </a:r>
          </a:p>
          <a:p>
            <a:pPr marL="177552" indent="-177552">
              <a:lnSpc>
                <a:spcPct val="90000"/>
              </a:lnSpc>
              <a:buFontTx/>
              <a:buChar char="-"/>
            </a:pPr>
            <a:r>
              <a:rPr lang="de-DE" altLang="de-DE" baseline="0" dirty="0">
                <a:solidFill>
                  <a:srgbClr val="FF0000"/>
                </a:solidFill>
                <a:latin typeface="Arial" panose="020B0604020202020204" pitchFamily="34" charset="0"/>
              </a:rPr>
              <a:t>Versetzung in die Einführungsphase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a:t>
            </a:r>
          </a:p>
          <a:p>
            <a:pPr marL="177552" indent="-177552">
              <a:lnSpc>
                <a:spcPct val="90000"/>
              </a:lnSpc>
              <a:buFontTx/>
              <a:buChar char="-"/>
            </a:pPr>
            <a:r>
              <a:rPr lang="de-DE" altLang="de-DE" baseline="0" dirty="0">
                <a:latin typeface="Arial" panose="020B0604020202020204" pitchFamily="34" charset="0"/>
              </a:rPr>
              <a:t>Abschluss der Berufsfachschule</a:t>
            </a:r>
          </a:p>
          <a:p>
            <a:pPr marL="177552" indent="-177552">
              <a:lnSpc>
                <a:spcPct val="90000"/>
              </a:lnSpc>
              <a:buFontTx/>
              <a:buChar char="-"/>
            </a:pPr>
            <a:r>
              <a:rPr lang="de-DE" altLang="de-DE" baseline="0" dirty="0">
                <a:latin typeface="Arial" panose="020B0604020202020204" pitchFamily="34" charset="0"/>
              </a:rPr>
              <a:t>Mittlerer Bildungsabschluss</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251" lvl="2" indent="-177552">
              <a:lnSpc>
                <a:spcPct val="90000"/>
              </a:lnSpc>
              <a:buFont typeface="Symbol" panose="05050102010706020507" pitchFamily="18" charset="2"/>
              <a:buChar char="-"/>
            </a:pPr>
            <a:r>
              <a:rPr lang="de-DE" altLang="de-DE" baseline="0" dirty="0">
                <a:latin typeface="Arial" panose="020B0604020202020204" pitchFamily="34" charset="0"/>
              </a:rPr>
              <a:t> Notenprofil für das </a:t>
            </a:r>
            <a:r>
              <a:rPr lang="de-DE" altLang="de-DE" b="1" baseline="0" dirty="0">
                <a:latin typeface="Arial" panose="020B0604020202020204" pitchFamily="34" charset="0"/>
              </a:rPr>
              <a:t>Berufliche Oberstufengymnasium</a:t>
            </a:r>
            <a:r>
              <a:rPr lang="de-DE" altLang="de-DE" baseline="0" dirty="0">
                <a:latin typeface="Arial" panose="020B0604020202020204" pitchFamily="34" charset="0"/>
              </a:rPr>
              <a:t>:</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Deutsch, Mathematik, Fremdsprache, fachrichtungsbezogenes Fach min. 2,5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in keinem dieser Fächer Note schlechter als befriedigend</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den übrigen Fächern min. 2,75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mangelhaft</a:t>
            </a:r>
          </a:p>
          <a:p>
            <a:pPr marL="542250" lvl="3" indent="0">
              <a:lnSpc>
                <a:spcPct val="90000"/>
              </a:lnSpc>
              <a:buNone/>
            </a:pPr>
            <a:r>
              <a:rPr lang="de-DE" altLang="de-DE" baseline="0" dirty="0">
                <a:latin typeface="Arial" panose="020B0604020202020204" pitchFamily="34" charset="0"/>
              </a:rPr>
              <a:t>oder</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Deutsch, Mathematik, Fremdsprache und fachrichtungsbezogenes Fach min. 2,0</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ausreichend</a:t>
            </a:r>
          </a:p>
          <a:p>
            <a:pPr marL="719803" lvl="3" indent="-177552">
              <a:lnSpc>
                <a:spcPct val="90000"/>
              </a:lnSpc>
              <a:buFont typeface="Symbol" panose="05050102010706020507" pitchFamily="18" charset="2"/>
              <a:buChar char="-"/>
            </a:pPr>
            <a:r>
              <a:rPr lang="de-DE" altLang="de-DE" baseline="0" dirty="0">
                <a:latin typeface="Arial" panose="020B0604020202020204" pitchFamily="34" charset="0"/>
              </a:rPr>
              <a:t>Durchschnittsnote in allen übrigen Fächern min. 2,75</a:t>
            </a:r>
          </a:p>
          <a:p>
            <a:pPr marL="905351" lvl="4" indent="-177552">
              <a:lnSpc>
                <a:spcPct val="90000"/>
              </a:lnSpc>
              <a:buFont typeface="Symbol" panose="05050102010706020507" pitchFamily="18" charset="2"/>
              <a:buChar char="-"/>
            </a:pPr>
            <a:r>
              <a:rPr lang="de-DE" altLang="de-DE" baseline="0" dirty="0">
                <a:latin typeface="Arial" panose="020B0604020202020204" pitchFamily="34" charset="0"/>
              </a:rPr>
              <a:t>max. in einem dieser Fächer die Note mangelhaft</a:t>
            </a:r>
          </a:p>
          <a:p>
            <a:pPr marL="905351" lvl="4" indent="-177552">
              <a:lnSpc>
                <a:spcPct val="90000"/>
              </a:lnSpc>
              <a:buFont typeface="Symbol" panose="05050102010706020507" pitchFamily="18" charset="2"/>
              <a:buChar char="-"/>
            </a:pPr>
            <a:endParaRPr lang="de-DE" altLang="de-DE" baseline="0" dirty="0">
              <a:latin typeface="Arial" panose="020B0604020202020204" pitchFamily="34" charset="0"/>
            </a:endParaRPr>
          </a:p>
          <a:p>
            <a:pPr marL="0" indent="0">
              <a:lnSpc>
                <a:spcPct val="90000"/>
              </a:lnSpc>
              <a:buNone/>
            </a:pPr>
            <a:r>
              <a:rPr lang="de-DE" altLang="de-DE" b="1" dirty="0">
                <a:latin typeface="Arial" panose="020B0604020202020204" pitchFamily="34" charset="0"/>
              </a:rPr>
              <a:t>Fachoberschulen</a:t>
            </a:r>
            <a:r>
              <a:rPr lang="de-DE" altLang="de-DE" dirty="0">
                <a:latin typeface="Arial" panose="020B0604020202020204" pitchFamily="34" charset="0"/>
              </a:rPr>
              <a:t> existieren in den Fachbereichen Wirtschaft, Design, Ernährung</a:t>
            </a:r>
            <a:r>
              <a:rPr lang="de-DE" altLang="de-DE" baseline="0" dirty="0">
                <a:latin typeface="Arial" panose="020B0604020202020204" pitchFamily="34" charset="0"/>
              </a:rPr>
              <a:t> und Hauswirtschaft, Gesundheit und Soziales und Ingenieurwesen.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Zugangsvoraussetzungen: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die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dirty="0">
                <a:latin typeface="Arial" panose="020B0604020202020204" pitchFamily="34" charset="0"/>
              </a:rPr>
              <a:t>Mittlerer Bildungsabschluss</a:t>
            </a: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Über das</a:t>
            </a:r>
            <a:r>
              <a:rPr lang="de-DE" altLang="de-DE" b="1" dirty="0">
                <a:latin typeface="Arial" panose="020B0604020202020204" pitchFamily="34" charset="0"/>
              </a:rPr>
              <a:t> Gymnasium</a:t>
            </a:r>
            <a:r>
              <a:rPr lang="de-DE" altLang="de-DE" dirty="0">
                <a:latin typeface="Arial" panose="020B0604020202020204" pitchFamily="34" charset="0"/>
              </a:rPr>
              <a:t>:</a:t>
            </a:r>
          </a:p>
          <a:p>
            <a:pPr marL="177552" indent="-177552">
              <a:lnSpc>
                <a:spcPct val="90000"/>
              </a:lnSpc>
              <a:buFontTx/>
              <a:buChar char="-"/>
            </a:pPr>
            <a:r>
              <a:rPr lang="de-DE" altLang="de-DE" dirty="0">
                <a:solidFill>
                  <a:srgbClr val="FF0000"/>
                </a:solidFill>
                <a:latin typeface="Arial" panose="020B0604020202020204" pitchFamily="34" charset="0"/>
              </a:rPr>
              <a:t>Versetzung in </a:t>
            </a:r>
            <a:r>
              <a:rPr lang="de-DE" altLang="de-DE" baseline="0" dirty="0">
                <a:solidFill>
                  <a:srgbClr val="FF0000"/>
                </a:solidFill>
                <a:latin typeface="Arial" panose="020B0604020202020204" pitchFamily="34" charset="0"/>
              </a:rPr>
              <a:t>die Einführungsphase</a:t>
            </a:r>
            <a:endParaRPr lang="de-DE" altLang="de-DE" dirty="0">
              <a:solidFill>
                <a:srgbClr val="FF0000"/>
              </a:solidFill>
              <a:latin typeface="Arial" panose="020B0604020202020204" pitchFamily="34" charset="0"/>
            </a:endParaRPr>
          </a:p>
          <a:p>
            <a:pPr marL="0" indent="0">
              <a:lnSpc>
                <a:spcPct val="90000"/>
              </a:lnSpc>
              <a:buNone/>
            </a:pPr>
            <a:endParaRPr lang="de-DE" altLang="de-DE" dirty="0">
              <a:latin typeface="Arial" panose="020B0604020202020204" pitchFamily="34" charset="0"/>
            </a:endParaRPr>
          </a:p>
          <a:p>
            <a:pPr marL="0" indent="0">
              <a:lnSpc>
                <a:spcPct val="90000"/>
              </a:lnSpc>
              <a:buNone/>
            </a:pPr>
            <a:r>
              <a:rPr lang="de-DE" altLang="de-DE" dirty="0">
                <a:latin typeface="Arial" panose="020B0604020202020204" pitchFamily="34" charset="0"/>
              </a:rPr>
              <a:t>Abschluss:</a:t>
            </a:r>
          </a:p>
          <a:p>
            <a:pPr marL="177552" indent="-177552">
              <a:lnSpc>
                <a:spcPct val="90000"/>
              </a:lnSpc>
              <a:buFontTx/>
              <a:buChar char="-"/>
            </a:pPr>
            <a:r>
              <a:rPr lang="de-DE" altLang="de-DE" baseline="0" dirty="0">
                <a:latin typeface="Arial" panose="020B0604020202020204" pitchFamily="34" charset="0"/>
              </a:rPr>
              <a:t>Fachhochschulreife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dirty="0">
                <a:latin typeface="Arial" panose="020B0604020202020204" pitchFamily="34" charset="0"/>
              </a:rPr>
              <a:t>Berufliche</a:t>
            </a:r>
            <a:r>
              <a:rPr lang="de-DE" altLang="de-DE" baseline="0" dirty="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Zugangsvoraussetzungen:</a:t>
            </a:r>
          </a:p>
          <a:p>
            <a:pPr marL="0"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die </a:t>
            </a:r>
            <a:r>
              <a:rPr lang="de-DE" altLang="de-DE" b="1" baseline="0" dirty="0">
                <a:latin typeface="Arial" panose="020B0604020202020204" pitchFamily="34" charset="0"/>
              </a:rPr>
              <a:t>Gemeinschaftsschule</a:t>
            </a:r>
            <a:r>
              <a:rPr lang="de-DE" altLang="de-DE" baseline="0" dirty="0">
                <a:latin typeface="Arial" panose="020B0604020202020204" pitchFamily="34" charset="0"/>
              </a:rPr>
              <a:t>:</a:t>
            </a:r>
          </a:p>
          <a:p>
            <a:pPr marL="177552" indent="-177552">
              <a:lnSpc>
                <a:spcPct val="90000"/>
              </a:lnSpc>
              <a:buFontTx/>
              <a:buChar char="-"/>
            </a:pPr>
            <a:r>
              <a:rPr lang="de-DE" altLang="de-DE" dirty="0">
                <a:latin typeface="Arial" panose="020B0604020202020204" pitchFamily="34" charset="0"/>
              </a:rPr>
              <a:t>Mittlerer Bildungsabschluss mit bestimmtem Notenprofil</a:t>
            </a:r>
          </a:p>
          <a:p>
            <a:pPr marL="363101" lvl="1" indent="-177552">
              <a:lnSpc>
                <a:spcPct val="90000"/>
              </a:lnSpc>
              <a:buFontTx/>
              <a:buChar char="-"/>
            </a:pPr>
            <a:r>
              <a:rPr lang="de-DE" altLang="de-DE" dirty="0">
                <a:latin typeface="Arial" panose="020B0604020202020204" pitchFamily="34" charset="0"/>
              </a:rPr>
              <a:t>Notenprofil:</a:t>
            </a:r>
          </a:p>
          <a:p>
            <a:pPr marL="542251" lvl="2" indent="-177552">
              <a:lnSpc>
                <a:spcPct val="90000"/>
              </a:lnSpc>
              <a:buFontTx/>
              <a:buChar char="-"/>
            </a:pPr>
            <a:r>
              <a:rPr lang="de-DE" altLang="de-DE" dirty="0">
                <a:latin typeface="Arial" panose="020B0604020202020204" pitchFamily="34" charset="0"/>
              </a:rPr>
              <a:t>Teilnahme von min. 3 Aufbaukursen der Fächergruppe III</a:t>
            </a:r>
            <a:endParaRPr lang="de-DE" altLang="de-DE" baseline="0" dirty="0">
              <a:latin typeface="Arial" panose="020B0604020202020204" pitchFamily="34" charset="0"/>
            </a:endParaRPr>
          </a:p>
          <a:p>
            <a:pPr marL="542251" lvl="2" indent="-177552">
              <a:lnSpc>
                <a:spcPct val="90000"/>
              </a:lnSpc>
              <a:buFontTx/>
              <a:buChar char="-"/>
            </a:pPr>
            <a:r>
              <a:rPr lang="de-DE" altLang="de-DE" baseline="0" dirty="0">
                <a:latin typeface="Arial" panose="020B0604020202020204" pitchFamily="34" charset="0"/>
              </a:rPr>
              <a:t>Noten in jedem Aufbaukursen min. 04 Punkte</a:t>
            </a:r>
          </a:p>
          <a:p>
            <a:pPr marL="542251" lvl="2" indent="-177552">
              <a:lnSpc>
                <a:spcPct val="90000"/>
              </a:lnSpc>
              <a:buFontTx/>
              <a:buChar char="-"/>
            </a:pPr>
            <a:r>
              <a:rPr lang="de-DE" altLang="de-DE" baseline="0" dirty="0">
                <a:latin typeface="Arial" panose="020B0604020202020204" pitchFamily="34" charset="0"/>
              </a:rPr>
              <a:t>im verbleibenden Fach der Fächergruppe III (auf Erweiterungsniveau) und in den Fächern der Fächergruppe IV Durchschnittspunktzahl min. 07</a:t>
            </a:r>
          </a:p>
          <a:p>
            <a:pPr marL="719803" lvl="3" indent="-177552">
              <a:lnSpc>
                <a:spcPct val="90000"/>
              </a:lnSpc>
              <a:buFontTx/>
              <a:buChar char="-"/>
            </a:pPr>
            <a:r>
              <a:rPr lang="de-DE" altLang="de-DE" baseline="0" dirty="0">
                <a:latin typeface="Arial" panose="020B0604020202020204" pitchFamily="34" charset="0"/>
              </a:rPr>
              <a:t>max. eines dieser Fächer weniger als 04 Punkte</a:t>
            </a:r>
          </a:p>
          <a:p>
            <a:pPr marL="719803" lvl="3" indent="-177552">
              <a:lnSpc>
                <a:spcPct val="90000"/>
              </a:lnSpc>
              <a:buFontTx/>
              <a:buChar char="-"/>
            </a:pPr>
            <a:r>
              <a:rPr lang="de-DE" altLang="de-DE" baseline="0" dirty="0">
                <a:latin typeface="Arial" panose="020B0604020202020204" pitchFamily="34" charset="0"/>
              </a:rPr>
              <a:t>keines dieser Fächer 00 Punkte</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Über das </a:t>
            </a:r>
            <a:r>
              <a:rPr lang="de-DE" altLang="de-DE" b="1" baseline="0" dirty="0">
                <a:latin typeface="Arial" panose="020B0604020202020204" pitchFamily="34" charset="0"/>
              </a:rPr>
              <a:t>Gymnasium</a:t>
            </a:r>
            <a:r>
              <a:rPr lang="de-DE" altLang="de-DE" baseline="0" dirty="0">
                <a:latin typeface="Arial" panose="020B0604020202020204" pitchFamily="34" charset="0"/>
              </a:rPr>
              <a:t>:</a:t>
            </a:r>
          </a:p>
          <a:p>
            <a:pPr marL="172752" indent="-172752">
              <a:lnSpc>
                <a:spcPct val="90000"/>
              </a:lnSpc>
              <a:buFontTx/>
              <a:buChar char="-"/>
            </a:pPr>
            <a:r>
              <a:rPr lang="de-DE" altLang="de-DE" baseline="0" dirty="0">
                <a:solidFill>
                  <a:srgbClr val="FF0000"/>
                </a:solidFill>
                <a:latin typeface="Arial" panose="020B0604020202020204" pitchFamily="34" charset="0"/>
              </a:rPr>
              <a:t>Versetzung in die Einführungsphase</a:t>
            </a:r>
          </a:p>
          <a:p>
            <a:pPr marL="172752" indent="-172752">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a:t>
            </a:r>
          </a:p>
          <a:p>
            <a:pPr marL="172752" indent="-172752">
              <a:lnSpc>
                <a:spcPct val="90000"/>
              </a:lnSpc>
              <a:buFontTx/>
              <a:buChar char="-"/>
            </a:pPr>
            <a:r>
              <a:rPr lang="de-DE" altLang="de-DE" baseline="0" dirty="0">
                <a:latin typeface="Arial" panose="020B0604020202020204" pitchFamily="34" charset="0"/>
              </a:rPr>
              <a:t>Allgemeine Hochschulreife (Abitur)</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549" lvl="1" indent="0">
              <a:lnSpc>
                <a:spcPct val="90000"/>
              </a:lnSpc>
              <a:buNone/>
            </a:pPr>
            <a:endParaRPr lang="de-DE" altLang="de-DE" baseline="0" dirty="0">
              <a:latin typeface="Arial" panose="020B0604020202020204" pitchFamily="34" charset="0"/>
            </a:endParaRPr>
          </a:p>
          <a:p>
            <a:pPr marL="0" indent="0">
              <a:lnSpc>
                <a:spcPct val="90000"/>
              </a:lnSpc>
              <a:buNone/>
            </a:pPr>
            <a:r>
              <a:rPr lang="de-DE" altLang="de-DE" baseline="0" dirty="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22</a:t>
            </a:fld>
            <a:endParaRPr lang="de-DE" dirty="0"/>
          </a:p>
        </p:txBody>
      </p:sp>
    </p:spTree>
    <p:extLst>
      <p:ext uri="{BB962C8B-B14F-4D97-AF65-F5344CB8AC3E}">
        <p14:creationId xmlns:p14="http://schemas.microsoft.com/office/powerpoint/2010/main" val="78659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 der Folie</a:t>
            </a:r>
          </a:p>
        </p:txBody>
      </p:sp>
      <p:sp>
        <p:nvSpPr>
          <p:cNvPr id="4" name="Foliennummernplatzhalter 3"/>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42431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56705" y="5231815"/>
            <a:ext cx="5353095" cy="48661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Halbjahreszeugnis – Beratungsgespräch</a:t>
            </a:r>
          </a:p>
          <a:p>
            <a:endParaRPr lang="de-DE" altLang="de-DE" dirty="0">
              <a:latin typeface="Arial" panose="020B0604020202020204" pitchFamily="34" charset="0"/>
            </a:endParaRPr>
          </a:p>
          <a:p>
            <a:pPr marL="0" indent="0" algn="just">
              <a:buNone/>
            </a:pPr>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endParaRPr lang="de-DE" altLang="de-DE" dirty="0">
              <a:latin typeface="Arial" panose="020B0604020202020204" pitchFamily="34" charset="0"/>
              <a:sym typeface="Wingdings" panose="05000000000000000000" pitchFamily="2" charset="2"/>
            </a:endParaRPr>
          </a:p>
          <a:p>
            <a:pPr marL="0" indent="0"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Damit kommt den Beratungsgesprächen durch die Grundschullehrkräfte eine wichtige</a:t>
            </a:r>
            <a:r>
              <a:rPr lang="de-DE" altLang="de-DE" baseline="0" dirty="0">
                <a:latin typeface="Arial" panose="020B0604020202020204" pitchFamily="34" charset="0"/>
                <a:sym typeface="Wingdings" panose="05000000000000000000" pitchFamily="2" charset="2"/>
              </a:rPr>
              <a:t> </a:t>
            </a:r>
            <a:r>
              <a:rPr lang="de-DE" altLang="de-DE" dirty="0">
                <a:latin typeface="Arial" panose="020B0604020202020204" pitchFamily="34" charset="0"/>
                <a:sym typeface="Wingdings" panose="05000000000000000000" pitchFamily="2" charset="2"/>
              </a:rPr>
              <a:t>Bedeutung zu.</a:t>
            </a:r>
          </a:p>
          <a:p>
            <a:pPr algn="just">
              <a:buNone/>
              <a:tabLst>
                <a:tab pos="268726" algn="l"/>
              </a:tabLst>
            </a:pPr>
            <a:endParaRPr lang="de-DE" altLang="de-DE" dirty="0">
              <a:latin typeface="Arial" panose="020B0604020202020204" pitchFamily="34" charset="0"/>
              <a:sym typeface="Wingdings" panose="05000000000000000000" pitchFamily="2" charset="2"/>
            </a:endParaRPr>
          </a:p>
          <a:p>
            <a:pPr marL="0" indent="0">
              <a:buNone/>
            </a:pPr>
            <a:r>
              <a:rPr lang="de-DE" altLang="de-DE" b="1" dirty="0">
                <a:latin typeface="Arial" panose="020B0604020202020204" pitchFamily="34" charset="0"/>
              </a:rPr>
              <a:t>Hinweis: </a:t>
            </a:r>
            <a:br>
              <a:rPr lang="de-DE" altLang="de-DE" b="1" dirty="0">
                <a:latin typeface="Arial" panose="020B0604020202020204" pitchFamily="34" charset="0"/>
              </a:rPr>
            </a:br>
            <a:r>
              <a:rPr lang="de-DE" altLang="de-DE" b="1" dirty="0">
                <a:latin typeface="Arial" panose="020B0604020202020204" pitchFamily="34" charset="0"/>
              </a:rPr>
              <a:t>Der Anmeldezeitraum an privaten Schulen und der Europäischen Schule liegt </a:t>
            </a:r>
            <a:r>
              <a:rPr lang="de-DE" altLang="de-DE" b="1" u="sng" dirty="0">
                <a:latin typeface="Arial" panose="020B0604020202020204" pitchFamily="34" charset="0"/>
              </a:rPr>
              <a:t>vor </a:t>
            </a:r>
            <a:r>
              <a:rPr lang="de-DE" altLang="de-DE" b="1" dirty="0">
                <a:latin typeface="Arial" panose="020B0604020202020204" pitchFamily="34" charset="0"/>
              </a:rPr>
              <a:t>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20822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56705" y="5231815"/>
            <a:ext cx="5353095" cy="48661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Anmeldung</a:t>
            </a:r>
          </a:p>
          <a:p>
            <a:endParaRPr lang="de-DE" altLang="de-DE" dirty="0">
              <a:latin typeface="Arial" panose="020B0604020202020204" pitchFamily="34" charset="0"/>
            </a:endParaRPr>
          </a:p>
          <a:p>
            <a:pPr algn="just"/>
            <a:r>
              <a:rPr lang="de-DE" altLang="de-DE" b="1" dirty="0">
                <a:latin typeface="Arial" panose="020B0604020202020204" pitchFamily="34" charset="0"/>
              </a:rPr>
              <a:t>Jedes Kind muss angemeldet werden!</a:t>
            </a: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350"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3827010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Schlussbemerkungen</a:t>
            </a:r>
            <a:endParaRPr lang="de-DE" altLang="de-DE" sz="1400" b="1" dirty="0">
              <a:latin typeface="Arial" panose="020B0604020202020204" pitchFamily="34" charset="0"/>
            </a:endParaRP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TEXT der FOLIE</a:t>
            </a:r>
          </a:p>
          <a:p>
            <a:pPr marL="0" indent="0">
              <a:buNone/>
            </a:pPr>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Die</a:t>
            </a:r>
            <a:r>
              <a:rPr lang="de-DE" altLang="de-DE" sz="1400" baseline="0" dirty="0">
                <a:latin typeface="Arial" panose="020B0604020202020204" pitchFamily="34" charset="0"/>
              </a:rPr>
              <a:t> Broschüre befindet sich aktuell in Überarbeitung</a:t>
            </a:r>
            <a:r>
              <a:rPr lang="de-DE" altLang="de-DE" sz="1400" baseline="0">
                <a:latin typeface="Arial" panose="020B0604020202020204" pitchFamily="34" charset="0"/>
              </a:rPr>
              <a:t>. </a:t>
            </a:r>
          </a:p>
          <a:p>
            <a:pPr marL="0" indent="0">
              <a:buNone/>
            </a:pPr>
            <a:r>
              <a:rPr lang="de-DE" altLang="de-DE" sz="1400" baseline="0" dirty="0">
                <a:latin typeface="Arial" panose="020B0604020202020204" pitchFamily="34" charset="0"/>
              </a:rPr>
              <a:t>Sobald sie fertig ist, wird der Link allen Schulleiter*innen zur Verfügung gestellt, die diesen an die Erziehungsberechtigten weiterleiten. </a:t>
            </a:r>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358859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28</a:t>
            </a:fld>
            <a:endParaRPr lang="de-DE" dirty="0"/>
          </a:p>
        </p:txBody>
      </p:sp>
    </p:spTree>
    <p:extLst>
      <p:ext uri="{BB962C8B-B14F-4D97-AF65-F5344CB8AC3E}">
        <p14:creationId xmlns:p14="http://schemas.microsoft.com/office/powerpoint/2010/main" val="395794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56705" y="5466289"/>
            <a:ext cx="5353095" cy="4631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b="1" dirty="0">
                <a:latin typeface="Arial" panose="020B0604020202020204" pitchFamily="34" charset="0"/>
              </a:rPr>
              <a:t>Auswahlfolie</a:t>
            </a: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Für interessierte Eltern (auf Nachfrage) oder für</a:t>
            </a:r>
            <a:r>
              <a:rPr lang="de-DE" altLang="de-DE" sz="1400" baseline="0" dirty="0">
                <a:latin typeface="Arial" panose="020B0604020202020204" pitchFamily="34" charset="0"/>
              </a:rPr>
              <a:t> Info 4 Veranstaltungen an GS, in dem jeweiligen Einzugsgebiet: RV SB, LK MZG-</a:t>
            </a:r>
            <a:r>
              <a:rPr lang="de-DE" altLang="de-DE" sz="1400" baseline="0" dirty="0" err="1">
                <a:latin typeface="Arial" panose="020B0604020202020204" pitchFamily="34" charset="0"/>
              </a:rPr>
              <a:t>Wadern</a:t>
            </a:r>
            <a:endParaRPr lang="de-DE" altLang="de-DE" sz="1400"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414952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336819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56705" y="5466289"/>
            <a:ext cx="5353095" cy="4631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31</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161656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32</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7055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12026">
              <a:buNone/>
              <a:tabLst>
                <a:tab pos="2711709" algn="l"/>
              </a:tabLst>
            </a:pPr>
            <a:r>
              <a:rPr lang="de-DE" altLang="de-DE" u="sng" dirty="0">
                <a:latin typeface="Arial" panose="020B0604020202020204" pitchFamily="34" charset="0"/>
              </a:rPr>
              <a:t>Struktur der beiden Säulen GemS und </a:t>
            </a:r>
            <a:r>
              <a:rPr lang="de-DE" altLang="de-DE" u="sng" dirty="0" err="1">
                <a:latin typeface="Arial" panose="020B0604020202020204" pitchFamily="34" charset="0"/>
              </a:rPr>
              <a:t>Gym</a:t>
            </a:r>
            <a:endParaRPr lang="de-DE" altLang="de-DE" u="sng"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Der neunjährige Bildungsgang </a:t>
            </a:r>
            <a:r>
              <a:rPr lang="de-DE" altLang="de-DE" u="none" dirty="0">
                <a:solidFill>
                  <a:srgbClr val="FF0000"/>
                </a:solidFill>
                <a:latin typeface="Arial" panose="020B0604020202020204" pitchFamily="34" charset="0"/>
              </a:rPr>
              <a:t>am</a:t>
            </a:r>
            <a:r>
              <a:rPr lang="de-DE" altLang="de-DE" baseline="0" dirty="0">
                <a:latin typeface="Arial" panose="020B0604020202020204" pitchFamily="34" charset="0"/>
              </a:rPr>
              <a:t> </a:t>
            </a:r>
            <a:r>
              <a:rPr lang="de-DE" altLang="de-DE" dirty="0">
                <a:latin typeface="Arial" panose="020B0604020202020204" pitchFamily="34" charset="0"/>
              </a:rPr>
              <a:t>Gymnasium im Saarland ist zum Schuljahr 2023/24 eingeführt worden. Betroffen davon sind aktuell die Schülerinnen und Schüler, welche</a:t>
            </a:r>
            <a:r>
              <a:rPr lang="de-DE" altLang="de-DE" baseline="0" dirty="0">
                <a:latin typeface="Arial" panose="020B0604020202020204" pitchFamily="34" charset="0"/>
              </a:rPr>
              <a:t> </a:t>
            </a:r>
            <a:r>
              <a:rPr lang="de-DE" altLang="de-DE" dirty="0">
                <a:latin typeface="Arial" panose="020B0604020202020204" pitchFamily="34" charset="0"/>
              </a:rPr>
              <a:t>die Klassenstufen 5, 6,</a:t>
            </a:r>
            <a:r>
              <a:rPr lang="de-DE" altLang="de-DE" baseline="0" dirty="0">
                <a:latin typeface="Arial" panose="020B0604020202020204" pitchFamily="34" charset="0"/>
              </a:rPr>
              <a:t> 7 </a:t>
            </a:r>
            <a:r>
              <a:rPr lang="de-DE" altLang="de-DE" dirty="0">
                <a:latin typeface="Arial" panose="020B0604020202020204" pitchFamily="34" charset="0"/>
              </a:rPr>
              <a:t>und 8 des Gymnasiums besuchen.</a:t>
            </a:r>
            <a:r>
              <a:rPr lang="de-DE" altLang="de-DE" baseline="0" dirty="0">
                <a:latin typeface="Arial" panose="020B0604020202020204" pitchFamily="34" charset="0"/>
              </a:rPr>
              <a:t> </a:t>
            </a:r>
          </a:p>
          <a:p>
            <a:pPr marL="0" indent="0" defTabSz="412026">
              <a:buNone/>
              <a:tabLst>
                <a:tab pos="2711709" algn="l"/>
              </a:tabLst>
            </a:pPr>
            <a:r>
              <a:rPr lang="de-DE" altLang="de-DE" baseline="0" dirty="0">
                <a:latin typeface="Arial" panose="020B0604020202020204" pitchFamily="34" charset="0"/>
              </a:rPr>
              <a:t>Wie an den GemS umfasst dann die Sekundarstufe I</a:t>
            </a:r>
            <a:r>
              <a:rPr lang="de-DE" altLang="de-DE" dirty="0">
                <a:latin typeface="Arial" panose="020B0604020202020204" pitchFamily="34" charset="0"/>
              </a:rPr>
              <a:t> im</a:t>
            </a:r>
            <a:r>
              <a:rPr lang="de-DE" altLang="de-DE" baseline="0" dirty="0">
                <a:latin typeface="Arial" panose="020B0604020202020204" pitchFamily="34" charset="0"/>
              </a:rPr>
              <a:t> neunjährigen Gymnasium die Klassenstufen 5 bis 10 und somit nun sechs Klassenstufen mit einem Schuljahr mehr als bei G 8 (5 bis 9). Die dreijährige gymnasiale Oberstufe mit Einführungs- und Hauptphase ist an den Gemeinschaftsschulen und den Gymnasien mit der Einführungsphase und Hauptphase identisch. </a:t>
            </a:r>
          </a:p>
          <a:p>
            <a:pPr marL="0" indent="0" defTabSz="412026">
              <a:buNone/>
              <a:tabLst>
                <a:tab pos="2711709" algn="l"/>
              </a:tabLst>
            </a:pPr>
            <a:r>
              <a:rPr lang="de-DE" altLang="de-DE" baseline="0" dirty="0">
                <a:latin typeface="Arial" panose="020B0604020202020204" pitchFamily="34" charset="0"/>
              </a:rPr>
              <a:t>Zukünftig schließen beide Schulformen mit dem Zentralabitur am Ende der Klassenstufe 13 ab.</a:t>
            </a:r>
          </a:p>
          <a:p>
            <a:pPr marL="0" marR="0" indent="0" algn="l" defTabSz="412026" rtl="0" eaLnBrk="1" fontAlgn="auto" latinLnBrk="0" hangingPunct="1">
              <a:lnSpc>
                <a:spcPct val="105000"/>
              </a:lnSpc>
              <a:spcBef>
                <a:spcPts val="0"/>
              </a:spcBef>
              <a:spcAft>
                <a:spcPts val="0"/>
              </a:spcAft>
              <a:buClrTx/>
              <a:buSzTx/>
              <a:buFont typeface="Arial" panose="020B0604020202020204" pitchFamily="34" charset="0"/>
              <a:buNone/>
              <a:tabLst>
                <a:tab pos="2711709" algn="l"/>
              </a:tabLst>
              <a:defRPr/>
            </a:pPr>
            <a:r>
              <a:rPr lang="de-DE" altLang="de-DE" dirty="0">
                <a:latin typeface="Arial" panose="020B0604020202020204" pitchFamily="34" charset="0"/>
              </a:rPr>
              <a:t>Die Gemeinschaftsschulen verfügen wie die Gymnasien</a:t>
            </a:r>
            <a:r>
              <a:rPr lang="de-DE" altLang="de-DE" baseline="0" dirty="0">
                <a:latin typeface="Arial" panose="020B0604020202020204" pitchFamily="34" charset="0"/>
              </a:rPr>
              <a:t> </a:t>
            </a:r>
            <a:r>
              <a:rPr lang="de-DE" altLang="de-DE" dirty="0">
                <a:latin typeface="Arial" panose="020B0604020202020204" pitchFamily="34" charset="0"/>
              </a:rPr>
              <a:t>über eine eigene gymnasiale Oberstufe am Standort oder kooperieren in Oberstufenverbünden.</a:t>
            </a:r>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3</a:t>
            </a:fld>
            <a:endParaRPr lang="de-DE"/>
          </a:p>
        </p:txBody>
      </p:sp>
    </p:spTree>
    <p:extLst>
      <p:ext uri="{BB962C8B-B14F-4D97-AF65-F5344CB8AC3E}">
        <p14:creationId xmlns:p14="http://schemas.microsoft.com/office/powerpoint/2010/main" val="140262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56705" y="5466289"/>
            <a:ext cx="5353095" cy="4631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33</a:t>
            </a:fld>
            <a:endParaRPr lang="de-DE" dirty="0"/>
          </a:p>
        </p:txBody>
      </p:sp>
    </p:spTree>
    <p:extLst>
      <p:ext uri="{BB962C8B-B14F-4D97-AF65-F5344CB8AC3E}">
        <p14:creationId xmlns:p14="http://schemas.microsoft.com/office/powerpoint/2010/main" val="402532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34</a:t>
            </a:fld>
            <a:endParaRPr lang="de-DE" dirty="0"/>
          </a:p>
        </p:txBody>
      </p:sp>
    </p:spTree>
    <p:extLst>
      <p:ext uri="{BB962C8B-B14F-4D97-AF65-F5344CB8AC3E}">
        <p14:creationId xmlns:p14="http://schemas.microsoft.com/office/powerpoint/2010/main" val="327173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56705" y="5544450"/>
            <a:ext cx="5353095" cy="455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35</a:t>
            </a:fld>
            <a:endParaRPr lang="de-DE" dirty="0"/>
          </a:p>
        </p:txBody>
      </p:sp>
    </p:spTree>
    <p:extLst>
      <p:ext uri="{BB962C8B-B14F-4D97-AF65-F5344CB8AC3E}">
        <p14:creationId xmlns:p14="http://schemas.microsoft.com/office/powerpoint/2010/main" val="4009256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350"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350"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350"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36</a:t>
            </a:fld>
            <a:endParaRPr lang="de-DE" dirty="0"/>
          </a:p>
        </p:txBody>
      </p:sp>
    </p:spTree>
    <p:extLst>
      <p:ext uri="{BB962C8B-B14F-4D97-AF65-F5344CB8AC3E}">
        <p14:creationId xmlns:p14="http://schemas.microsoft.com/office/powerpoint/2010/main" val="375161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56705" y="5466289"/>
            <a:ext cx="5353095" cy="4631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37</a:t>
            </a:fld>
            <a:endParaRPr lang="de-DE" dirty="0"/>
          </a:p>
        </p:txBody>
      </p:sp>
    </p:spTree>
    <p:extLst>
      <p:ext uri="{BB962C8B-B14F-4D97-AF65-F5344CB8AC3E}">
        <p14:creationId xmlns:p14="http://schemas.microsoft.com/office/powerpoint/2010/main" val="2105665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38</a:t>
            </a:fld>
            <a:endParaRPr lang="de-DE" dirty="0"/>
          </a:p>
        </p:txBody>
      </p:sp>
    </p:spTree>
    <p:extLst>
      <p:ext uri="{BB962C8B-B14F-4D97-AF65-F5344CB8AC3E}">
        <p14:creationId xmlns:p14="http://schemas.microsoft.com/office/powerpoint/2010/main" val="4024213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39</a:t>
            </a:fld>
            <a:endParaRPr lang="de-DE" dirty="0"/>
          </a:p>
        </p:txBody>
      </p:sp>
    </p:spTree>
    <p:extLst>
      <p:ext uri="{BB962C8B-B14F-4D97-AF65-F5344CB8AC3E}">
        <p14:creationId xmlns:p14="http://schemas.microsoft.com/office/powerpoint/2010/main" val="3554936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40</a:t>
            </a:fld>
            <a:endParaRPr lang="de-DE" dirty="0"/>
          </a:p>
        </p:txBody>
      </p:sp>
    </p:spTree>
    <p:extLst>
      <p:ext uri="{BB962C8B-B14F-4D97-AF65-F5344CB8AC3E}">
        <p14:creationId xmlns:p14="http://schemas.microsoft.com/office/powerpoint/2010/main" val="984168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41</a:t>
            </a:fld>
            <a:endParaRPr lang="de-DE" dirty="0"/>
          </a:p>
        </p:txBody>
      </p:sp>
    </p:spTree>
    <p:extLst>
      <p:ext uri="{BB962C8B-B14F-4D97-AF65-F5344CB8AC3E}">
        <p14:creationId xmlns:p14="http://schemas.microsoft.com/office/powerpoint/2010/main" val="427767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56705" y="5388132"/>
            <a:ext cx="5353095" cy="4709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42</a:t>
            </a:fld>
            <a:endParaRPr lang="de-DE" dirty="0"/>
          </a:p>
        </p:txBody>
      </p:sp>
    </p:spTree>
    <p:extLst>
      <p:ext uri="{BB962C8B-B14F-4D97-AF65-F5344CB8AC3E}">
        <p14:creationId xmlns:p14="http://schemas.microsoft.com/office/powerpoint/2010/main" val="13967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401638" y="620713"/>
            <a:ext cx="5849937" cy="438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56705" y="5118726"/>
            <a:ext cx="5353095" cy="49792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nSpc>
                <a:spcPct val="90000"/>
              </a:lnSpc>
              <a:buNone/>
              <a:defRPr/>
            </a:pPr>
            <a:endParaRPr lang="de-DE" altLang="de-DE" b="1" dirty="0">
              <a:solidFill>
                <a:srgbClr val="FF0000"/>
              </a:solidFill>
            </a:endParaRPr>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marL="176213" marR="0" lvl="0" indent="-176213" algn="just" defTabSz="914400" rtl="0" eaLnBrk="1" fontAlgn="base" latinLnBrk="0" hangingPunct="1">
              <a:lnSpc>
                <a:spcPct val="90000"/>
              </a:lnSpc>
              <a:spcBef>
                <a:spcPct val="30000"/>
              </a:spcBef>
              <a:spcAft>
                <a:spcPct val="0"/>
              </a:spcAft>
              <a:buClrTx/>
              <a:buSzTx/>
              <a:buFont typeface="Arial" charset="0"/>
              <a:buChar char="•"/>
              <a:tabLst/>
              <a:defRPr/>
            </a:pPr>
            <a:r>
              <a:rPr lang="de-DE" altLang="de-DE" dirty="0">
                <a:latin typeface="Arial" panose="020B0604020202020204" pitchFamily="34" charset="0"/>
                <a:cs typeface="Arial" panose="020B0604020202020204" pitchFamily="34" charset="0"/>
              </a:rPr>
              <a:t>An der G</a:t>
            </a:r>
            <a:r>
              <a:rPr lang="de-DE" altLang="de-DE" u="sng" dirty="0">
                <a:latin typeface="Arial" panose="020B0604020202020204" pitchFamily="34" charset="0"/>
                <a:cs typeface="Arial" panose="020B0604020202020204" pitchFamily="34" charset="0"/>
              </a:rPr>
              <a:t>emeinschaftsschule</a:t>
            </a:r>
            <a:r>
              <a:rPr lang="de-DE" altLang="de-DE" dirty="0">
                <a:latin typeface="Arial" panose="020B0604020202020204" pitchFamily="34" charset="0"/>
                <a:cs typeface="Arial" panose="020B0604020202020204" pitchFamily="34" charset="0"/>
              </a:rPr>
              <a:t> werden drei Abschlüsse angeboten: der Hauptschulabschluss, der mittlere Bildungsabschluss und das Abitur.</a:t>
            </a:r>
          </a:p>
          <a:p>
            <a:pPr algn="just">
              <a:lnSpc>
                <a:spcPct val="90000"/>
              </a:lnSpc>
              <a:defRPr/>
            </a:pPr>
            <a:r>
              <a:rPr lang="de-DE" altLang="de-DE" u="sng" dirty="0">
                <a:latin typeface="Arial" panose="020B0604020202020204" pitchFamily="34" charset="0"/>
                <a:cs typeface="Arial" panose="020B0604020202020204" pitchFamily="34" charset="0"/>
              </a:rPr>
              <a:t>Ziel des Gymnasiums</a:t>
            </a:r>
            <a:r>
              <a:rPr lang="de-DE" altLang="de-DE" dirty="0">
                <a:latin typeface="Arial" panose="020B0604020202020204" pitchFamily="34" charset="0"/>
                <a:cs typeface="Arial" panose="020B0604020202020204" pitchFamily="34" charset="0"/>
              </a:rPr>
              <a:t> ist das Abitur. Der Hauptschulabschluss (HSA) und der mittlere Bildungsabschluss (MBA) können am Gymnasium im Verlauf des Bildungsgangs zuerkannt</a:t>
            </a:r>
            <a:r>
              <a:rPr lang="de-DE" altLang="de-DE" baseline="0"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werden.</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jedoch nur an eine Schule, die einen freien Schulplatz zur Verfügung stellen kann, der darüber hinaus der Fremdsprachenfolge des Kindes entspricht.</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sowie die Abiturprüfung (Zentralabitur) sind für alle Schulformen mit gymnasialer Oberstufe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863" indent="-144863"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9 und hat Leistungen erreicht, die den Kriterien eines Hauptschulabschlusses entsprechen, so erhält er/sie auf dem Abgangszeugnis den Vermerk: „Dieses Zeugnis ist dem Zeugnis über den Hauptschulabschluss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10 und hat Leistungen erreicht, die den Kriterien eines mittleren Bildungsabschlusses entsprechen, so erhält er/sie auf dem Abgangszeugnis den Vermerk: „Dieses Zeugnis ist dem Zeugnis über den mittleren Bildungsabschluss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124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lgn="just">
              <a:buNone/>
            </a:pPr>
            <a:endParaRPr lang="de-DE" altLang="de-DE" dirty="0">
              <a:latin typeface="Arial" panose="020B0604020202020204" pitchFamily="34" charset="0"/>
              <a:ea typeface="Geneva"/>
              <a:cs typeface="Geneva"/>
            </a:endParaRPr>
          </a:p>
          <a:p>
            <a:pPr marL="0" indent="0" algn="just">
              <a:buNone/>
            </a:pPr>
            <a:r>
              <a:rPr lang="de-DE" altLang="de-DE" dirty="0">
                <a:latin typeface="Arial" panose="020B0604020202020204" pitchFamily="34" charset="0"/>
                <a:ea typeface="Geneva"/>
                <a:cs typeface="Geneva"/>
              </a:rPr>
              <a:t>In der GemS erfolgt in Klassenstufen 5 und 6 der Unterricht im Klassenverband. </a:t>
            </a:r>
          </a:p>
          <a:p>
            <a:pPr marL="0" indent="0" algn="just">
              <a:buNone/>
            </a:pPr>
            <a:r>
              <a:rPr lang="de-DE" altLang="de-DE" dirty="0">
                <a:latin typeface="Arial" panose="020B0604020202020204" pitchFamily="34" charset="0"/>
                <a:ea typeface="Geneva"/>
                <a:cs typeface="Geneva"/>
              </a:rPr>
              <a:t>Ab Klassenstufe 7 setzt in einem Teil der Fächer die sogenannte äußere Fachleistungsdifferenzierung ein (bis Klassenstufe 10). Diese Fächer werden auf zwei bis drei unterschiedlichen Anforderungsebenen erteilt. Es</a:t>
            </a:r>
            <a:r>
              <a:rPr lang="de-DE" altLang="de-DE" baseline="0" dirty="0">
                <a:latin typeface="Arial" panose="020B0604020202020204" pitchFamily="34" charset="0"/>
                <a:ea typeface="Geneva"/>
                <a:cs typeface="Geneva"/>
              </a:rPr>
              <a:t> kann in </a:t>
            </a:r>
            <a:r>
              <a:rPr lang="de-DE" altLang="de-DE" dirty="0">
                <a:latin typeface="Arial" panose="020B0604020202020204" pitchFamily="34" charset="0"/>
                <a:ea typeface="Geneva"/>
                <a:cs typeface="Geneva"/>
              </a:rPr>
              <a:t>klasseninternen Lerngruppen im Klassenverband oder in Kursen unterrichtet werden. 	</a:t>
            </a:r>
          </a:p>
          <a:p>
            <a:pPr marL="0" indent="0" algn="just">
              <a:buNone/>
            </a:pPr>
            <a:r>
              <a:rPr lang="de-DE" altLang="de-DE" dirty="0">
                <a:latin typeface="Arial" panose="020B0604020202020204" pitchFamily="34" charset="0"/>
                <a:ea typeface="Geneva"/>
                <a:cs typeface="Geneva"/>
              </a:rPr>
              <a:t>Durch diese Differenzierungen auf verschiedenen Anforderungsebenen lernen die Schülerinnen und Schüler individuell nach ihrem eigenen Tempo. Sie werden zusätzlich gefördert aber auch gefordert und nach Interessen und Begabungen unterstützt. Der Wechsel zwischen den einzelnen Anforderungsebenen ist im Regelfall nach jedem Halbjahr möglich, um die Lern- und Persönlichkeitsentwicklung angemessen zu berücksichtigen. So bleibt der Bildungsweg mit den verschiedenen Abschlüssen für alle Schülerinnen und Schüler an der Gemeinschaftsschule lange offen. Sie lernen länger gemeinsam, da erst gegen Ende der Sekundarstufe I der weitere Bildungsweg festgelegt wird. </a:t>
            </a:r>
          </a:p>
          <a:p>
            <a:pPr marL="0" indent="0" algn="just">
              <a:buNone/>
            </a:pPr>
            <a:endParaRPr lang="de-DE" altLang="de-DE" dirty="0">
              <a:latin typeface="Arial" panose="020B0604020202020204" pitchFamily="34" charset="0"/>
              <a:ea typeface="Geneva"/>
              <a:cs typeface="Geneva"/>
            </a:endParaRP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84256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671513" y="809625"/>
            <a:ext cx="5397500"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buNone/>
            </a:pPr>
            <a:endParaRPr lang="de-DE" altLang="de-DE" sz="1400"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Am Gymnasium findet der Unterricht in der Sekundarstufe</a:t>
            </a:r>
            <a:r>
              <a:rPr lang="de-DE" altLang="de-DE" baseline="0" dirty="0">
                <a:latin typeface="Arial" panose="020B0604020202020204" pitchFamily="34" charset="0"/>
                <a:ea typeface="Geneva"/>
                <a:cs typeface="Geneva"/>
              </a:rPr>
              <a:t> I </a:t>
            </a:r>
            <a:r>
              <a:rPr lang="de-DE" altLang="de-DE" dirty="0">
                <a:latin typeface="Arial" panose="020B0604020202020204" pitchFamily="34" charset="0"/>
                <a:ea typeface="Geneva"/>
                <a:cs typeface="Geneva"/>
              </a:rPr>
              <a:t>überwiegend im Klassenverband statt. </a:t>
            </a:r>
          </a:p>
          <a:p>
            <a:pPr algn="just"/>
            <a:r>
              <a:rPr lang="de-DE" altLang="de-DE" dirty="0">
                <a:latin typeface="Arial" panose="020B0604020202020204" pitchFamily="34" charset="0"/>
                <a:ea typeface="Geneva"/>
                <a:cs typeface="Geneva"/>
              </a:rPr>
              <a:t>Hier</a:t>
            </a:r>
            <a:r>
              <a:rPr lang="de-DE" altLang="de-DE" baseline="0" dirty="0">
                <a:latin typeface="Arial" panose="020B0604020202020204" pitchFamily="34" charset="0"/>
                <a:ea typeface="Geneva"/>
                <a:cs typeface="Geneva"/>
              </a:rPr>
              <a:t> werden alle Schülerinnen und Schüler ab der Klassenstufe 5 zielgleich auf erhöhtem Anforderungsniveau unterrichtet.</a:t>
            </a:r>
            <a:r>
              <a:rPr lang="de-DE" altLang="de-DE" dirty="0">
                <a:latin typeface="Arial" panose="020B0604020202020204" pitchFamily="34" charset="0"/>
                <a:ea typeface="Geneva"/>
                <a:cs typeface="Geneva"/>
              </a:rPr>
              <a:t> </a:t>
            </a:r>
          </a:p>
          <a:p>
            <a:pPr algn="just"/>
            <a:r>
              <a:rPr lang="de-DE" altLang="de-DE" dirty="0">
                <a:latin typeface="Arial" panose="020B0604020202020204" pitchFamily="34" charset="0"/>
                <a:ea typeface="Geneva"/>
                <a:cs typeface="Geneva"/>
              </a:rPr>
              <a:t>In der Hauptphase der gymnasialen Oberstufe erfolgt der Unterricht in Kursen.</a:t>
            </a:r>
          </a:p>
          <a:p>
            <a:pPr algn="just"/>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153598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56705" y="5176573"/>
            <a:ext cx="5353095" cy="4979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b="1" dirty="0">
                <a:latin typeface="Arial" panose="020B0604020202020204" pitchFamily="34" charset="0"/>
              </a:rPr>
              <a:t>Fächer an GS – </a:t>
            </a:r>
            <a:r>
              <a:rPr lang="de-DE" altLang="de-DE" b="1" dirty="0" err="1">
                <a:latin typeface="Arial" panose="020B0604020202020204" pitchFamily="34" charset="0"/>
              </a:rPr>
              <a:t>GemS</a:t>
            </a:r>
            <a:r>
              <a:rPr lang="de-DE" altLang="de-DE" b="1" dirty="0">
                <a:latin typeface="Arial" panose="020B0604020202020204" pitchFamily="34" charset="0"/>
              </a:rPr>
              <a:t> – </a:t>
            </a:r>
            <a:r>
              <a:rPr lang="de-DE" altLang="de-DE" b="1" dirty="0" err="1">
                <a:latin typeface="Arial" panose="020B0604020202020204" pitchFamily="34" charset="0"/>
              </a:rPr>
              <a:t>Gym</a:t>
            </a:r>
            <a:endParaRPr lang="de-DE" altLang="de-DE" b="1"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501" lvl="1" indent="-180751" algn="just">
              <a:buFontTx/>
              <a:buChar char="-"/>
            </a:pPr>
            <a:r>
              <a:rPr lang="de-DE" altLang="de-DE" dirty="0">
                <a:latin typeface="Arial" panose="020B0604020202020204" pitchFamily="34" charset="0"/>
              </a:rPr>
              <a:t>Klassenrat dient der Demokratieerziehung und Partizipation (vgl. Schulmitbestimmungsgesetz) sowie der Besprechung von klasseninternen Angelegenheiten</a:t>
            </a:r>
          </a:p>
          <a:p>
            <a:pPr marL="361501" lvl="1" indent="-180751" algn="just">
              <a:buFontTx/>
              <a:buChar char="-"/>
            </a:pPr>
            <a:r>
              <a:rPr lang="de-DE" altLang="de-DE" dirty="0">
                <a:latin typeface="Arial" panose="020B0604020202020204" pitchFamily="34" charset="0"/>
              </a:rPr>
              <a:t>Inhalte</a:t>
            </a:r>
            <a:r>
              <a:rPr lang="de-DE" altLang="de-DE" baseline="0" dirty="0">
                <a:latin typeface="Arial" panose="020B0604020202020204" pitchFamily="34" charset="0"/>
              </a:rPr>
              <a:t> </a:t>
            </a:r>
            <a:r>
              <a:rPr lang="de-DE" altLang="de-DE" dirty="0">
                <a:latin typeface="Arial" panose="020B0604020202020204" pitchFamily="34" charset="0"/>
              </a:rPr>
              <a:t>aus dem Fach Sachunterricht der Grundschule fließen an den GemS in die Natur- und Gesellschaftswissenschaften ein, am </a:t>
            </a:r>
            <a:r>
              <a:rPr lang="de-DE" altLang="de-DE" dirty="0" err="1">
                <a:latin typeface="Arial" panose="020B0604020202020204" pitchFamily="34" charset="0"/>
              </a:rPr>
              <a:t>Gym</a:t>
            </a:r>
            <a:r>
              <a:rPr lang="de-DE" altLang="de-DE" dirty="0">
                <a:latin typeface="Arial" panose="020B0604020202020204" pitchFamily="34" charset="0"/>
              </a:rPr>
              <a:t> in die Naturwissenschaften und Erdkunde</a:t>
            </a:r>
          </a:p>
          <a:p>
            <a:pPr marL="361501" lvl="1" indent="-180751"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501" lvl="1" indent="-180751" algn="just">
              <a:buFontTx/>
              <a:buChar char="-"/>
            </a:pPr>
            <a:r>
              <a:rPr lang="de-DE" altLang="de-DE" dirty="0">
                <a:latin typeface="Arial" panose="020B0604020202020204" pitchFamily="34" charset="0"/>
              </a:rPr>
              <a:t>genauere Erklärungen zu den Fremdsprachen, dem Wahlpflichtbereich und den Profilen: siehe Folien 9 und 10</a:t>
            </a:r>
          </a:p>
          <a:p>
            <a:pPr marL="361501" lvl="1" indent="-180751" algn="just">
              <a:buFontTx/>
              <a:buChar char="-"/>
            </a:pPr>
            <a:r>
              <a:rPr lang="de-DE" altLang="de-DE" dirty="0">
                <a:latin typeface="Arial" panose="020B0604020202020204" pitchFamily="34" charset="0"/>
              </a:rPr>
              <a:t>Jede Schule hat die Aufgabe, ein schulspezifisches Förderkonzept zu entwickeln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8</a:t>
            </a:fld>
            <a:endParaRPr lang="de-DE" dirty="0"/>
          </a:p>
        </p:txBody>
      </p:sp>
    </p:spTree>
    <p:extLst>
      <p:ext uri="{BB962C8B-B14F-4D97-AF65-F5344CB8AC3E}">
        <p14:creationId xmlns:p14="http://schemas.microsoft.com/office/powerpoint/2010/main" val="190409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403225" y="700088"/>
            <a:ext cx="5846763" cy="438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56705" y="5254730"/>
            <a:ext cx="5353095" cy="4979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Fremdsprachen lernen – Klassenstufen 5 und 6</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Der Fremdsprachenunterricht beginnt in der GemS bereits ab Klassenstufe 5 mit 2 Fremdsprachen (En oder Fr). Je nach Angebot der Schule wird mit einer Sprache als erste Fremdsprache</a:t>
            </a:r>
            <a:r>
              <a:rPr lang="de-DE" altLang="de-DE" baseline="0" dirty="0">
                <a:latin typeface="Arial" panose="020B0604020202020204" pitchFamily="34" charset="0"/>
              </a:rPr>
              <a:t> </a:t>
            </a:r>
            <a:r>
              <a:rPr lang="de-DE" altLang="de-DE" dirty="0">
                <a:latin typeface="Arial" panose="020B0604020202020204" pitchFamily="34" charset="0"/>
              </a:rPr>
              <a:t>mit 4 Wochenstunden</a:t>
            </a:r>
            <a:r>
              <a:rPr lang="de-DE" altLang="de-DE" baseline="0" dirty="0">
                <a:latin typeface="Arial" panose="020B0604020202020204" pitchFamily="34" charset="0"/>
              </a:rPr>
              <a:t> und</a:t>
            </a:r>
            <a:r>
              <a:rPr lang="de-DE" altLang="de-DE" dirty="0">
                <a:latin typeface="Arial" panose="020B0604020202020204" pitchFamily="34" charset="0"/>
              </a:rPr>
              <a:t> mit einer</a:t>
            </a:r>
            <a:r>
              <a:rPr lang="de-DE" altLang="de-DE" baseline="0" dirty="0">
                <a:latin typeface="Arial" panose="020B0604020202020204" pitchFamily="34" charset="0"/>
              </a:rPr>
              <a:t> weiteren</a:t>
            </a:r>
            <a:r>
              <a:rPr lang="de-DE" altLang="de-DE" dirty="0">
                <a:latin typeface="Arial" panose="020B0604020202020204" pitchFamily="34" charset="0"/>
              </a:rPr>
              <a:t> Fremdsprache im</a:t>
            </a:r>
            <a:r>
              <a:rPr lang="de-DE" altLang="de-DE" baseline="0" dirty="0">
                <a:latin typeface="Arial" panose="020B0604020202020204" pitchFamily="34" charset="0"/>
              </a:rPr>
              <a:t> </a:t>
            </a:r>
            <a:r>
              <a:rPr lang="de-DE" altLang="de-DE" b="0" u="none" baseline="0" dirty="0">
                <a:solidFill>
                  <a:srgbClr val="FF0000"/>
                </a:solidFill>
                <a:latin typeface="Arial" panose="020B0604020202020204" pitchFamily="34" charset="0"/>
              </a:rPr>
              <a:t>Sprachbildenden Unterricht </a:t>
            </a:r>
            <a:r>
              <a:rPr lang="de-DE" altLang="de-DE" dirty="0">
                <a:latin typeface="Arial" panose="020B0604020202020204" pitchFamily="34" charset="0"/>
              </a:rPr>
              <a:t>(2 Wochenstunden pro Jahrgang;</a:t>
            </a:r>
            <a:r>
              <a:rPr lang="de-DE" altLang="de-DE" baseline="0" dirty="0">
                <a:latin typeface="Arial" panose="020B0604020202020204" pitchFamily="34" charset="0"/>
              </a:rPr>
              <a:t> Klasse 5 und 6 also ebenfalls 4 </a:t>
            </a:r>
            <a:r>
              <a:rPr lang="de-DE" altLang="de-DE" baseline="0" dirty="0" err="1">
                <a:latin typeface="Arial" panose="020B0604020202020204" pitchFamily="34" charset="0"/>
              </a:rPr>
              <a:t>Wstd</a:t>
            </a:r>
            <a:r>
              <a:rPr lang="de-DE" altLang="de-DE" baseline="0" dirty="0">
                <a:latin typeface="Arial" panose="020B0604020202020204" pitchFamily="34" charset="0"/>
              </a:rPr>
              <a:t> wie am </a:t>
            </a:r>
            <a:r>
              <a:rPr lang="de-DE" altLang="de-DE" baseline="0" dirty="0" err="1">
                <a:latin typeface="Arial" panose="020B0604020202020204" pitchFamily="34" charset="0"/>
              </a:rPr>
              <a:t>Gym</a:t>
            </a:r>
            <a:r>
              <a:rPr lang="de-DE" altLang="de-DE" dirty="0">
                <a:latin typeface="Arial" panose="020B0604020202020204" pitchFamily="34" charset="0"/>
              </a:rPr>
              <a:t>) begonnen.  </a:t>
            </a:r>
            <a:r>
              <a:rPr lang="de-DE" altLang="de-DE" u="none" dirty="0">
                <a:latin typeface="Arial" panose="020B0604020202020204" pitchFamily="34" charset="0"/>
              </a:rPr>
              <a:t>In diesem Unterricht soll die Freude am Erlernen einer weiteren Fremdsprache geweckt</a:t>
            </a:r>
            <a:r>
              <a:rPr lang="de-DE" altLang="de-DE" u="none" baseline="0" dirty="0">
                <a:latin typeface="Arial" panose="020B0604020202020204" pitchFamily="34" charset="0"/>
              </a:rPr>
              <a:t> und für die Belegung der 2. FS ab Klassenstufe 7 geworben werden. (In besonders begründeten Fällen können diese Stunden auch zu einer individuellen Sprachförderung in Deutsch genutzt werden.)</a:t>
            </a:r>
          </a:p>
          <a:p>
            <a:pPr algn="just" defTabSz="412026">
              <a:tabLst>
                <a:tab pos="2711709" algn="l"/>
              </a:tabLst>
            </a:pPr>
            <a:r>
              <a:rPr lang="de-DE" altLang="de-DE" u="none" baseline="0" dirty="0">
                <a:latin typeface="Arial" panose="020B0604020202020204" pitchFamily="34" charset="0"/>
              </a:rPr>
              <a:t>Hinweis: Die für das Abitur abschlussrelevante 2. Fremdsprache kann auch erst in der Einführungsphase der GOS einsetzen.</a:t>
            </a:r>
            <a:endParaRPr lang="de-DE" altLang="de-DE" u="none" dirty="0">
              <a:latin typeface="Arial" panose="020B0604020202020204" pitchFamily="34" charset="0"/>
            </a:endParaRPr>
          </a:p>
          <a:p>
            <a:pPr algn="just" defTabSz="412026">
              <a:tabLst>
                <a:tab pos="2711709" algn="l"/>
              </a:tabLst>
            </a:pPr>
            <a:endParaRPr lang="de-DE" altLang="de-DE" dirty="0">
              <a:latin typeface="Arial" panose="020B0604020202020204" pitchFamily="34" charset="0"/>
            </a:endParaRPr>
          </a:p>
          <a:p>
            <a:pPr marL="0" indent="0" algn="just" defTabSz="412026">
              <a:buNone/>
              <a:tabLst>
                <a:tab pos="2711709"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An den Gymnasien wird in der Klassenstufe 5 mit der ersten Fremdsprache begonnen. Die zweite Fremdsprache kommt als Hauptfach/schriftliches Fach in Klassenstufe 6 hinzu. Die Sprachenfolge ist standortbezogen unterschiedlich. </a:t>
            </a:r>
          </a:p>
          <a:p>
            <a:pPr marL="176213" marR="0" indent="-176213" algn="just" defTabSz="412026" rtl="0" eaLnBrk="1" fontAlgn="auto" latinLnBrk="0" hangingPunct="1">
              <a:lnSpc>
                <a:spcPct val="105000"/>
              </a:lnSpc>
              <a:spcBef>
                <a:spcPts val="0"/>
              </a:spcBef>
              <a:spcAft>
                <a:spcPts val="0"/>
              </a:spcAft>
              <a:buClrTx/>
              <a:buSzTx/>
              <a:buFont typeface="Arial" panose="020B0604020202020204" pitchFamily="34" charset="0"/>
              <a:buChar char="•"/>
              <a:tabLst>
                <a:tab pos="2711709" algn="l"/>
              </a:tabLst>
              <a:defRPr/>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t>
            </a:r>
            <a:r>
              <a:rPr lang="de-DE" altLang="de-DE" baseline="0" dirty="0">
                <a:latin typeface="Arial" panose="020B0604020202020204" pitchFamily="34" charset="0"/>
              </a:rPr>
              <a:t>am</a:t>
            </a:r>
            <a:r>
              <a:rPr lang="de-DE" altLang="de-DE" dirty="0">
                <a:latin typeface="Arial" panose="020B0604020202020204" pitchFamily="34" charset="0"/>
              </a:rPr>
              <a:t> Gym. am Stadtgarten Saarlouis</a:t>
            </a:r>
            <a:r>
              <a:rPr lang="de-DE" altLang="de-DE" baseline="0" dirty="0">
                <a:latin typeface="Arial" panose="020B0604020202020204" pitchFamily="34" charset="0"/>
              </a:rPr>
              <a:t> und</a:t>
            </a:r>
            <a:r>
              <a:rPr lang="de-DE" altLang="de-DE" dirty="0">
                <a:latin typeface="Arial" panose="020B0604020202020204" pitchFamily="34" charset="0"/>
              </a:rPr>
              <a:t> </a:t>
            </a:r>
            <a:r>
              <a:rPr lang="de-DE" altLang="de-DE" baseline="0" dirty="0">
                <a:latin typeface="Arial" panose="020B0604020202020204" pitchFamily="34" charset="0"/>
              </a:rPr>
              <a:t>am</a:t>
            </a:r>
            <a:r>
              <a:rPr lang="de-DE" altLang="de-DE" dirty="0">
                <a:latin typeface="Arial" panose="020B0604020202020204" pitchFamily="34" charset="0"/>
              </a:rPr>
              <a:t> Marie-Luise-Kaschnitz-Gym. Völklingen</a:t>
            </a:r>
            <a:r>
              <a:rPr lang="de-DE" altLang="de-DE" baseline="0" dirty="0">
                <a:latin typeface="Arial" panose="020B0604020202020204" pitchFamily="34" charset="0"/>
              </a:rPr>
              <a:t> (in Abhängigkeit von schulorganisatorischen Gegebenheiten). </a:t>
            </a:r>
            <a:r>
              <a:rPr lang="de-DE" altLang="de-DE" dirty="0">
                <a:latin typeface="Arial" panose="020B0604020202020204" pitchFamily="34" charset="0"/>
              </a:rPr>
              <a:t>Weitergehende Informationen sind der Broschüre „Welche Schule für mein Kind“ zu entnehmen.</a:t>
            </a:r>
          </a:p>
          <a:p>
            <a:pPr algn="just" defTabSz="412026">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28429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401638" y="620713"/>
            <a:ext cx="5849937" cy="438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56705" y="5118726"/>
            <a:ext cx="5353095" cy="49792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indent="0" defTabSz="412026">
              <a:buNone/>
              <a:tabLst>
                <a:tab pos="182057" algn="l"/>
              </a:tabLst>
              <a:defRPr/>
            </a:pPr>
            <a:r>
              <a:rPr lang="de-DE" altLang="de-DE" sz="1400" b="1" dirty="0">
                <a:latin typeface="Arial" panose="020B0604020202020204" pitchFamily="34" charset="0"/>
                <a:cs typeface="Arial" panose="020B0604020202020204" pitchFamily="34" charset="0"/>
              </a:rPr>
              <a:t>Fremdsprachen lernen und </a:t>
            </a:r>
            <a:r>
              <a:rPr lang="de-DE" altLang="de-DE" sz="1400" b="1" u="sng" dirty="0">
                <a:latin typeface="Arial" panose="020B0604020202020204" pitchFamily="34" charset="0"/>
                <a:cs typeface="Arial" panose="020B0604020202020204" pitchFamily="34" charset="0"/>
              </a:rPr>
              <a:t>Profilbereich</a:t>
            </a:r>
          </a:p>
          <a:p>
            <a:pPr marL="0" indent="0" defTabSz="412026">
              <a:buNone/>
              <a:tabLst>
                <a:tab pos="182057" algn="l"/>
              </a:tabLst>
              <a:defRPr/>
            </a:pPr>
            <a:r>
              <a:rPr lang="de-DE" altLang="de-DE" u="sng" dirty="0">
                <a:latin typeface="Arial" panose="020B0604020202020204" pitchFamily="34" charset="0"/>
                <a:cs typeface="Arial" panose="020B0604020202020204" pitchFamily="34" charset="0"/>
              </a:rPr>
              <a:t>GemS: Fremdsprachen lernen und </a:t>
            </a:r>
            <a:r>
              <a:rPr lang="de-DE" altLang="de-DE" b="0" u="sng" dirty="0">
                <a:latin typeface="Arial" panose="020B0604020202020204" pitchFamily="34" charset="0"/>
                <a:cs typeface="Arial" panose="020B0604020202020204" pitchFamily="34" charset="0"/>
              </a:rPr>
              <a:t>Profilbereich</a:t>
            </a:r>
            <a:r>
              <a:rPr lang="de-DE" altLang="de-DE" u="sng" dirty="0">
                <a:latin typeface="Arial" panose="020B0604020202020204" pitchFamily="34" charset="0"/>
                <a:cs typeface="Arial" panose="020B0604020202020204" pitchFamily="34" charset="0"/>
              </a:rPr>
              <a:t> – ab Klassenstufe 7</a:t>
            </a:r>
          </a:p>
          <a:p>
            <a:pPr algn="just" defTabSz="412026">
              <a:tabLst>
                <a:tab pos="182057" algn="l"/>
              </a:tabLst>
              <a:defRPr/>
            </a:pPr>
            <a:r>
              <a:rPr lang="de-DE" altLang="de-DE" dirty="0">
                <a:latin typeface="Arial" panose="020B0604020202020204" pitchFamily="34" charset="0"/>
                <a:cs typeface="Arial" panose="020B0604020202020204" pitchFamily="34" charset="0"/>
              </a:rPr>
              <a:t>In der GemS wird in der Klassenstufe 7 die erste Fremdsprache (FS) verpflichtend fortgesetzt. Hinzu kommt der </a:t>
            </a:r>
            <a:r>
              <a:rPr lang="de-DE" altLang="de-DE" u="none" dirty="0">
                <a:solidFill>
                  <a:srgbClr val="FF0000"/>
                </a:solidFill>
                <a:latin typeface="Arial" panose="020B0604020202020204" pitchFamily="34" charset="0"/>
                <a:cs typeface="Arial" panose="020B0604020202020204" pitchFamily="34" charset="0"/>
              </a:rPr>
              <a:t>drei- bzw.</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vierstündige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(WPB).</a:t>
            </a:r>
          </a:p>
          <a:p>
            <a:pPr algn="just" defTabSz="412026">
              <a:tabLst>
                <a:tab pos="182057" algn="l"/>
              </a:tabLst>
              <a:defRPr/>
            </a:pPr>
            <a:r>
              <a:rPr lang="de-DE" altLang="de-DE" u="none" dirty="0">
                <a:latin typeface="Arial" panose="020B0604020202020204" pitchFamily="34" charset="0"/>
                <a:cs typeface="Arial" panose="020B0604020202020204" pitchFamily="34" charset="0"/>
              </a:rPr>
              <a:t>Im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(WPB) </a:t>
            </a:r>
            <a:r>
              <a:rPr lang="de-DE" altLang="de-DE" dirty="0">
                <a:latin typeface="Arial" panose="020B0604020202020204" pitchFamily="34" charset="0"/>
                <a:cs typeface="Arial" panose="020B0604020202020204" pitchFamily="34" charset="0"/>
              </a:rPr>
              <a:t>kann die abschlussrelevante 2. FS (Übergang in die Sek II) als </a:t>
            </a:r>
            <a:r>
              <a:rPr lang="de-DE" altLang="de-DE" u="none" dirty="0">
                <a:latin typeface="Arial" panose="020B0604020202020204" pitchFamily="34" charset="0"/>
                <a:cs typeface="Arial" panose="020B0604020202020204" pitchFamily="34" charset="0"/>
              </a:rPr>
              <a:t>drei- bzw. vierstündiges</a:t>
            </a:r>
            <a:r>
              <a:rPr lang="de-DE" altLang="de-DE" u="none" baseline="0" dirty="0">
                <a:latin typeface="Arial" panose="020B0604020202020204" pitchFamily="34" charset="0"/>
                <a:cs typeface="Arial" panose="020B0604020202020204" pitchFamily="34" charset="0"/>
              </a:rPr>
              <a:t> Fach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belegt werden. Alternativ zur 2. FS gibt es </a:t>
            </a:r>
            <a:r>
              <a:rPr lang="de-DE" altLang="de-DE" u="none" dirty="0">
                <a:latin typeface="Arial" panose="020B0604020202020204" pitchFamily="34" charset="0"/>
                <a:cs typeface="Arial" panose="020B0604020202020204" pitchFamily="34" charset="0"/>
              </a:rPr>
              <a:t>verschiedene </a:t>
            </a:r>
            <a:r>
              <a:rPr lang="de-DE" altLang="de-DE" b="0" u="none" dirty="0">
                <a:latin typeface="Arial" panose="020B0604020202020204" pitchFamily="34" charset="0"/>
                <a:cs typeface="Arial" panose="020B0604020202020204" pitchFamily="34" charset="0"/>
              </a:rPr>
              <a:t>Profilfächer</a:t>
            </a:r>
            <a:r>
              <a:rPr lang="de-DE" altLang="de-DE" u="none" baseline="0" dirty="0">
                <a:latin typeface="Arial" panose="020B0604020202020204" pitchFamily="34" charset="0"/>
                <a:cs typeface="Arial" panose="020B0604020202020204" pitchFamily="34" charset="0"/>
              </a:rPr>
              <a:t> zur Auswahl, je nach Angebot der Schule, z. B.</a:t>
            </a:r>
            <a:r>
              <a:rPr lang="de-DE" altLang="de-DE" u="none" dirty="0">
                <a:latin typeface="Arial" panose="020B0604020202020204" pitchFamily="34" charset="0"/>
                <a:cs typeface="Arial" panose="020B0604020202020204" pitchFamily="34" charset="0"/>
              </a:rPr>
              <a:t> Arbeitslehre, </a:t>
            </a:r>
            <a:r>
              <a:rPr lang="de-DE" altLang="de-DE" u="none" dirty="0" err="1">
                <a:latin typeface="Arial" panose="020B0604020202020204" pitchFamily="34" charset="0"/>
                <a:cs typeface="Arial" panose="020B0604020202020204" pitchFamily="34" charset="0"/>
              </a:rPr>
              <a:t>MuKu</a:t>
            </a:r>
            <a:r>
              <a:rPr lang="de-DE" altLang="de-DE" u="none" dirty="0">
                <a:latin typeface="Arial" panose="020B0604020202020204" pitchFamily="34" charset="0"/>
                <a:cs typeface="Arial" panose="020B0604020202020204" pitchFamily="34" charset="0"/>
              </a:rPr>
              <a:t>, BNE…)</a:t>
            </a:r>
          </a:p>
          <a:p>
            <a:pPr algn="just" defTabSz="412026">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MINT-/naturwissenschaftlicher Zweig an den meisten der 33 Gymnasien: </a:t>
            </a:r>
            <a:r>
              <a:rPr lang="de-DE" altLang="de-DE" dirty="0">
                <a:solidFill>
                  <a:srgbClr val="000000"/>
                </a:solidFill>
                <a:latin typeface="Saar" panose="00000500000000000000" pitchFamily="2" charset="0"/>
              </a:rPr>
              <a:t>verstärkter Unterricht in Physik, Chemie, Biologie, Informatik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Rotenbühl Saarbrücken, Christian von </a:t>
            </a:r>
            <a:r>
              <a:rPr lang="de-DE" altLang="de-DE" dirty="0" err="1">
                <a:latin typeface="Arial" panose="020B0604020202020204" pitchFamily="34" charset="0"/>
                <a:cs typeface="Arial" panose="020B0604020202020204" pitchFamily="34" charset="0"/>
              </a:rPr>
              <a:t>Mannlich</a:t>
            </a:r>
            <a:r>
              <a:rPr lang="de-DE" altLang="de-DE" dirty="0">
                <a:latin typeface="Arial" panose="020B0604020202020204" pitchFamily="34" charset="0"/>
                <a:cs typeface="Arial" panose="020B0604020202020204" pitchFamily="34" charset="0"/>
              </a:rPr>
              <a:t>-Gym. Homburg, Max-Planck-Gym. Saarlouis, Gym. am Stadtgarten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Robert-Schuman-Gym.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dirty="0">
                <a:latin typeface="Arial" panose="020B0604020202020204" pitchFamily="34" charset="0"/>
                <a:cs typeface="Arial" panose="020B0604020202020204" pitchFamily="34" charset="0"/>
              </a:rPr>
              <a:t>Gymnasien können an Schulversuchen teilnehmen:</a:t>
            </a:r>
          </a:p>
          <a:p>
            <a:pPr marL="358301" lvl="1" indent="-172752" algn="just" defTabSz="412026">
              <a:buFont typeface="Symbol" panose="05050102010706020507" pitchFamily="18" charset="2"/>
              <a:buChar char="-"/>
              <a:tabLst>
                <a:tab pos="182057" algn="l"/>
              </a:tabLst>
              <a:defRPr/>
            </a:pPr>
            <a:r>
              <a:rPr lang="de-DE" altLang="de-DE" dirty="0">
                <a:latin typeface="Arial" panose="020B0604020202020204" pitchFamily="34" charset="0"/>
                <a:cs typeface="Arial" panose="020B0604020202020204" pitchFamily="34" charset="0"/>
              </a:rPr>
              <a:t>Schulversuch „Schwerpunkt Sport“ (Gym.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10</a:t>
            </a:fld>
            <a:endParaRPr lang="de-DE" dirty="0"/>
          </a:p>
        </p:txBody>
      </p:sp>
    </p:spTree>
    <p:extLst>
      <p:ext uri="{BB962C8B-B14F-4D97-AF65-F5344CB8AC3E}">
        <p14:creationId xmlns:p14="http://schemas.microsoft.com/office/powerpoint/2010/main" val="325236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5750" y="323850"/>
            <a:ext cx="2198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Fries\Logos_MBK\Saar_Min-BK-D_spz-L_3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06400"/>
            <a:ext cx="2000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01044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91AEB887-A996-438A-999E-A21666731726}" type="datetime1">
              <a:rPr lang="de-DE"/>
              <a:pPr>
                <a:defRPr/>
              </a:pPr>
              <a:t>22.11.24</a:t>
            </a:fld>
            <a:endParaRPr lang="de-DE"/>
          </a:p>
        </p:txBody>
      </p:sp>
    </p:spTree>
    <p:extLst>
      <p:ext uri="{BB962C8B-B14F-4D97-AF65-F5344CB8AC3E}">
        <p14:creationId xmlns:p14="http://schemas.microsoft.com/office/powerpoint/2010/main" val="282597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835FC9B7-7F41-4F0A-B4C2-40BFD7945606}" type="datetime1">
              <a:rPr lang="de-DE"/>
              <a:pPr>
                <a:defRPr/>
              </a:pPr>
              <a:t>22.11.24</a:t>
            </a:fld>
            <a:endParaRPr lang="de-DE"/>
          </a:p>
        </p:txBody>
      </p:sp>
    </p:spTree>
    <p:extLst>
      <p:ext uri="{BB962C8B-B14F-4D97-AF65-F5344CB8AC3E}">
        <p14:creationId xmlns:p14="http://schemas.microsoft.com/office/powerpoint/2010/main" val="212102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0C8CF6F7-E862-41D7-B06D-37969D7B5D9E}" type="datetime1">
              <a:rPr lang="de-DE"/>
              <a:pPr>
                <a:defRPr/>
              </a:pPr>
              <a:t>22.11.24</a:t>
            </a:fld>
            <a:endParaRPr lang="de-DE"/>
          </a:p>
        </p:txBody>
      </p:sp>
    </p:spTree>
    <p:extLst>
      <p:ext uri="{BB962C8B-B14F-4D97-AF65-F5344CB8AC3E}">
        <p14:creationId xmlns:p14="http://schemas.microsoft.com/office/powerpoint/2010/main" val="290904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62D2188-202B-431B-B927-F84BEA3BDFE4}" type="datetime1">
              <a:rPr lang="de-DE"/>
              <a:pPr>
                <a:defRPr/>
              </a:pPr>
              <a:t>22.11.24</a:t>
            </a:fld>
            <a:endParaRPr lang="de-DE" dirty="0"/>
          </a:p>
        </p:txBody>
      </p:sp>
    </p:spTree>
    <p:extLst>
      <p:ext uri="{BB962C8B-B14F-4D97-AF65-F5344CB8AC3E}">
        <p14:creationId xmlns:p14="http://schemas.microsoft.com/office/powerpoint/2010/main" val="332140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434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pic>
        <p:nvPicPr>
          <p:cNvPr id="4" name="Picture 2" descr="C:\Users\Fries\Logos_MBK\Saar_MZ_Min-BK-D_spz-S_3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328613"/>
            <a:ext cx="27828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314014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8D44C40-61AF-4CEF-8F97-CE963309D56A}" type="datetime1">
              <a:rPr lang="de-DE"/>
              <a:pPr>
                <a:defRPr/>
              </a:pPr>
              <a:t>22.11.24</a:t>
            </a:fld>
            <a:endParaRPr lang="de-DE" dirty="0"/>
          </a:p>
        </p:txBody>
      </p:sp>
    </p:spTree>
    <p:extLst>
      <p:ext uri="{BB962C8B-B14F-4D97-AF65-F5344CB8AC3E}">
        <p14:creationId xmlns:p14="http://schemas.microsoft.com/office/powerpoint/2010/main" val="316731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2"/>
          <p:cNvSpPr>
            <a:spLocks noGrp="1"/>
          </p:cNvSpPr>
          <p:nvPr>
            <p:ph idx="1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3"/>
          <p:cNvSpPr>
            <a:spLocks noGrp="1"/>
          </p:cNvSpPr>
          <p:nvPr>
            <p:ph type="dt" sz="half" idx="12"/>
          </p:nvPr>
        </p:nvSpPr>
        <p:spPr/>
        <p:txBody>
          <a:bodyPr/>
          <a:lstStyle>
            <a:lvl1pPr>
              <a:defRPr/>
            </a:lvl1pPr>
          </a:lstStyle>
          <a:p>
            <a:pPr>
              <a:defRPr/>
            </a:pPr>
            <a:fld id="{9F520CF2-98D3-4AEC-A015-13B2ABF7ED95}" type="datetime1">
              <a:rPr lang="de-DE"/>
              <a:pPr>
                <a:defRPr/>
              </a:pPr>
              <a:t>22.11.24</a:t>
            </a:fld>
            <a:endParaRPr lang="de-DE" dirty="0"/>
          </a:p>
        </p:txBody>
      </p:sp>
    </p:spTree>
    <p:extLst>
      <p:ext uri="{BB962C8B-B14F-4D97-AF65-F5344CB8AC3E}">
        <p14:creationId xmlns:p14="http://schemas.microsoft.com/office/powerpoint/2010/main" val="10097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rtlCol="0" anchor="ctr">
            <a:noAutofit/>
          </a:bodyPr>
          <a:lstStyle>
            <a:lvl1pPr marL="0" indent="0" algn="ctr">
              <a:buNone/>
              <a:defRPr/>
            </a:lvl1pPr>
          </a:lstStyle>
          <a:p>
            <a:pPr lvl="0"/>
            <a:r>
              <a:rPr lang="de-DE" noProof="0"/>
              <a:t>Bild durch Klicken auf Symbol hinzufügen</a:t>
            </a:r>
          </a:p>
        </p:txBody>
      </p:sp>
      <p:sp>
        <p:nvSpPr>
          <p:cNvPr id="5" name="Datumsplatzhalter 3"/>
          <p:cNvSpPr>
            <a:spLocks noGrp="1"/>
          </p:cNvSpPr>
          <p:nvPr>
            <p:ph type="dt" sz="half" idx="12"/>
          </p:nvPr>
        </p:nvSpPr>
        <p:spPr/>
        <p:txBody>
          <a:bodyPr/>
          <a:lstStyle>
            <a:lvl1pPr>
              <a:defRPr/>
            </a:lvl1pPr>
          </a:lstStyle>
          <a:p>
            <a:pPr>
              <a:defRPr/>
            </a:pPr>
            <a:fld id="{E9877394-00DC-4EC0-9911-1FCD66E9983D}" type="datetime1">
              <a:rPr lang="de-DE"/>
              <a:pPr>
                <a:defRPr/>
              </a:pPr>
              <a:t>22.11.24</a:t>
            </a:fld>
            <a:endParaRPr lang="de-DE" dirty="0"/>
          </a:p>
        </p:txBody>
      </p:sp>
    </p:spTree>
    <p:extLst>
      <p:ext uri="{BB962C8B-B14F-4D97-AF65-F5344CB8AC3E}">
        <p14:creationId xmlns:p14="http://schemas.microsoft.com/office/powerpoint/2010/main" val="409567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F4EC1D12-6EB6-4776-AB22-ACC626E1FF87}" type="datetime1">
              <a:rPr lang="de-DE"/>
              <a:pPr>
                <a:defRPr/>
              </a:pPr>
              <a:t>22.11.24</a:t>
            </a:fld>
            <a:endParaRPr lang="de-DE" dirty="0"/>
          </a:p>
        </p:txBody>
      </p:sp>
    </p:spTree>
    <p:extLst>
      <p:ext uri="{BB962C8B-B14F-4D97-AF65-F5344CB8AC3E}">
        <p14:creationId xmlns:p14="http://schemas.microsoft.com/office/powerpoint/2010/main" val="24315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4ECAAC76-93E2-455A-8CD3-6D917D1AD11A}" type="datetime1">
              <a:rPr lang="de-DE"/>
              <a:pPr>
                <a:defRPr/>
              </a:pPr>
              <a:t>22.11.24</a:t>
            </a:fld>
            <a:endParaRPr lang="de-DE"/>
          </a:p>
        </p:txBody>
      </p:sp>
    </p:spTree>
    <p:extLst>
      <p:ext uri="{BB962C8B-B14F-4D97-AF65-F5344CB8AC3E}">
        <p14:creationId xmlns:p14="http://schemas.microsoft.com/office/powerpoint/2010/main" val="29638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19C4C532-F0D9-484E-9388-3FB85F4C3D9F}" type="datetime1">
              <a:rPr lang="de-DE"/>
              <a:pPr>
                <a:defRPr/>
              </a:pPr>
              <a:t>22.11.24</a:t>
            </a:fld>
            <a:endParaRPr lang="de-DE"/>
          </a:p>
        </p:txBody>
      </p:sp>
    </p:spTree>
    <p:extLst>
      <p:ext uri="{BB962C8B-B14F-4D97-AF65-F5344CB8AC3E}">
        <p14:creationId xmlns:p14="http://schemas.microsoft.com/office/powerpoint/2010/main" val="15139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227101A6-6768-4361-83FE-F1147FC2160A}" type="datetime1">
              <a:rPr lang="de-DE"/>
              <a:pPr>
                <a:defRPr/>
              </a:pPr>
              <a:t>22.11.24</a:t>
            </a:fld>
            <a:endParaRPr lang="de-DE"/>
          </a:p>
        </p:txBody>
      </p:sp>
    </p:spTree>
    <p:extLst>
      <p:ext uri="{BB962C8B-B14F-4D97-AF65-F5344CB8AC3E}">
        <p14:creationId xmlns:p14="http://schemas.microsoft.com/office/powerpoint/2010/main" val="21930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gray">
          <a:xfrm>
            <a:off x="539750" y="527050"/>
            <a:ext cx="80645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gray">
          <a:xfrm>
            <a:off x="539750" y="1676400"/>
            <a:ext cx="80645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bwMode="gray">
          <a:xfrm>
            <a:off x="539750" y="6438900"/>
            <a:ext cx="1152525" cy="217488"/>
          </a:xfrm>
          <a:prstGeom prst="rect">
            <a:avLst/>
          </a:prstGeom>
        </p:spPr>
        <p:txBody>
          <a:bodyPr vert="horz" wrap="none" lIns="0" tIns="0" rIns="0" bIns="0" rtlCol="0" anchor="ctr" anchorCtr="0">
            <a:noAutofit/>
          </a:bodyPr>
          <a:lstStyle>
            <a:lvl1pPr algn="l" fontAlgn="auto">
              <a:spcBef>
                <a:spcPts val="0"/>
              </a:spcBef>
              <a:spcAft>
                <a:spcPts val="0"/>
              </a:spcAft>
              <a:defRPr sz="1000" smtClean="0">
                <a:solidFill>
                  <a:schemeClr val="tx2"/>
                </a:solidFill>
                <a:latin typeface="+mn-lt"/>
              </a:defRPr>
            </a:lvl1pPr>
          </a:lstStyle>
          <a:p>
            <a:pPr>
              <a:defRPr/>
            </a:pPr>
            <a:fld id="{468A69CA-7400-40DA-8675-07C3EC3588EC}" type="datetime1">
              <a:rPr lang="de-DE"/>
              <a:pPr>
                <a:defRPr/>
              </a:pPr>
              <a:t>22.11.24</a:t>
            </a:fld>
            <a:endParaRPr lang="de-DE" dirty="0"/>
          </a:p>
        </p:txBody>
      </p:sp>
      <p:sp>
        <p:nvSpPr>
          <p:cNvPr id="9" name="Textfeld 8"/>
          <p:cNvSpPr txBox="1"/>
          <p:nvPr/>
        </p:nvSpPr>
        <p:spPr bwMode="gray">
          <a:xfrm>
            <a:off x="1908175" y="6438900"/>
            <a:ext cx="1150938" cy="217488"/>
          </a:xfrm>
          <a:prstGeom prst="rect">
            <a:avLst/>
          </a:prstGeom>
          <a:noFill/>
        </p:spPr>
        <p:txBody>
          <a:bodyPr wrap="none" lIns="0" tIns="0" rIns="0" bIns="0" anchor="ctr"/>
          <a:lstStyle/>
          <a:p>
            <a:pPr fontAlgn="auto">
              <a:spcBef>
                <a:spcPts val="0"/>
              </a:spcBef>
              <a:spcAft>
                <a:spcPts val="0"/>
              </a:spcAft>
              <a:defRPr/>
            </a:pPr>
            <a:r>
              <a:rPr lang="de-DE" sz="1000" dirty="0">
                <a:solidFill>
                  <a:schemeClr val="tx2"/>
                </a:solidFill>
                <a:latin typeface="+mn-lt"/>
              </a:rPr>
              <a:t>Seite </a:t>
            </a:r>
            <a:fld id="{3A770878-0B52-467B-B67E-AE761F2841D8}" type="slidenum">
              <a:rPr lang="de-DE" sz="1000">
                <a:solidFill>
                  <a:schemeClr val="tx2"/>
                </a:solidFill>
                <a:latin typeface="+mn-lt"/>
              </a:rPr>
              <a:pPr fontAlgn="auto">
                <a:spcBef>
                  <a:spcPts val="0"/>
                </a:spcBef>
                <a:spcAft>
                  <a:spcPts val="0"/>
                </a:spcAft>
                <a:defRPr/>
              </a:pPr>
              <a:t>‹Nr.›</a:t>
            </a:fld>
            <a:r>
              <a:rPr lang="de-DE" sz="1000" dirty="0">
                <a:solidFill>
                  <a:schemeClr val="tx2"/>
                </a:solidFill>
                <a:latin typeface="+mn-lt"/>
              </a:rPr>
              <a:t> </a:t>
            </a:r>
          </a:p>
        </p:txBody>
      </p:sp>
      <p:pic>
        <p:nvPicPr>
          <p:cNvPr id="1030" name="Bild 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02475" y="6145213"/>
            <a:ext cx="15700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64" r:id="rId7"/>
    <p:sldLayoutId id="2147483665" r:id="rId8"/>
    <p:sldLayoutId id="2147483666" r:id="rId9"/>
    <p:sldLayoutId id="2147483667" r:id="rId10"/>
    <p:sldLayoutId id="2147483668" r:id="rId11"/>
    <p:sldLayoutId id="2147483669" r:id="rId12"/>
    <p:sldLayoutId id="2147483657" r:id="rId13"/>
    <p:sldLayoutId id="2147483670" r:id="rId14"/>
  </p:sldLayoutIdLst>
  <p:hf sldNum="0" hdr="0" ftr="0"/>
  <p:txStyles>
    <p:titleStyle>
      <a:lvl1pPr algn="l" rtl="0" eaLnBrk="1" fontAlgn="base" hangingPunct="1">
        <a:lnSpc>
          <a:spcPct val="85000"/>
        </a:lnSpc>
        <a:spcBef>
          <a:spcPct val="0"/>
        </a:spcBef>
        <a:spcAft>
          <a:spcPct val="0"/>
        </a:spcAft>
        <a:defRPr sz="2600" kern="1200">
          <a:solidFill>
            <a:schemeClr val="tx2"/>
          </a:solidFill>
          <a:latin typeface="+mj-lt"/>
          <a:ea typeface="+mj-ea"/>
          <a:cs typeface="+mj-cs"/>
        </a:defRPr>
      </a:lvl1pPr>
      <a:lvl2pPr algn="l" rtl="0" eaLnBrk="1" fontAlgn="base" hangingPunct="1">
        <a:lnSpc>
          <a:spcPct val="85000"/>
        </a:lnSpc>
        <a:spcBef>
          <a:spcPct val="0"/>
        </a:spcBef>
        <a:spcAft>
          <a:spcPct val="0"/>
        </a:spcAft>
        <a:defRPr sz="2600">
          <a:solidFill>
            <a:schemeClr val="tx2"/>
          </a:solidFill>
          <a:latin typeface="Saar Headline" pitchFamily="2" charset="0"/>
        </a:defRPr>
      </a:lvl2pPr>
      <a:lvl3pPr algn="l" rtl="0" eaLnBrk="1" fontAlgn="base" hangingPunct="1">
        <a:lnSpc>
          <a:spcPct val="85000"/>
        </a:lnSpc>
        <a:spcBef>
          <a:spcPct val="0"/>
        </a:spcBef>
        <a:spcAft>
          <a:spcPct val="0"/>
        </a:spcAft>
        <a:defRPr sz="2600">
          <a:solidFill>
            <a:schemeClr val="tx2"/>
          </a:solidFill>
          <a:latin typeface="Saar Headline" pitchFamily="2" charset="0"/>
        </a:defRPr>
      </a:lvl3pPr>
      <a:lvl4pPr algn="l" rtl="0" eaLnBrk="1" fontAlgn="base" hangingPunct="1">
        <a:lnSpc>
          <a:spcPct val="85000"/>
        </a:lnSpc>
        <a:spcBef>
          <a:spcPct val="0"/>
        </a:spcBef>
        <a:spcAft>
          <a:spcPct val="0"/>
        </a:spcAft>
        <a:defRPr sz="2600">
          <a:solidFill>
            <a:schemeClr val="tx2"/>
          </a:solidFill>
          <a:latin typeface="Saar Headline" pitchFamily="2" charset="0"/>
        </a:defRPr>
      </a:lvl4pPr>
      <a:lvl5pPr algn="l" rtl="0" eaLnBrk="1" fontAlgn="base" hangingPunct="1">
        <a:lnSpc>
          <a:spcPct val="85000"/>
        </a:lnSpc>
        <a:spcBef>
          <a:spcPct val="0"/>
        </a:spcBef>
        <a:spcAft>
          <a:spcPct val="0"/>
        </a:spcAft>
        <a:defRPr sz="2600">
          <a:solidFill>
            <a:schemeClr val="tx2"/>
          </a:solidFill>
          <a:latin typeface="Saar Headline" pitchFamily="2" charset="0"/>
        </a:defRPr>
      </a:lvl5pPr>
      <a:lvl6pPr marL="457200" algn="l" rtl="0" eaLnBrk="1" fontAlgn="base" hangingPunct="1">
        <a:lnSpc>
          <a:spcPct val="85000"/>
        </a:lnSpc>
        <a:spcBef>
          <a:spcPct val="0"/>
        </a:spcBef>
        <a:spcAft>
          <a:spcPct val="0"/>
        </a:spcAft>
        <a:defRPr sz="2600">
          <a:solidFill>
            <a:schemeClr val="tx2"/>
          </a:solidFill>
          <a:latin typeface="Saar Headline" pitchFamily="2" charset="0"/>
        </a:defRPr>
      </a:lvl6pPr>
      <a:lvl7pPr marL="914400" algn="l" rtl="0" eaLnBrk="1" fontAlgn="base" hangingPunct="1">
        <a:lnSpc>
          <a:spcPct val="85000"/>
        </a:lnSpc>
        <a:spcBef>
          <a:spcPct val="0"/>
        </a:spcBef>
        <a:spcAft>
          <a:spcPct val="0"/>
        </a:spcAft>
        <a:defRPr sz="2600">
          <a:solidFill>
            <a:schemeClr val="tx2"/>
          </a:solidFill>
          <a:latin typeface="Saar Headline" pitchFamily="2" charset="0"/>
        </a:defRPr>
      </a:lvl7pPr>
      <a:lvl8pPr marL="1371600" algn="l" rtl="0" eaLnBrk="1" fontAlgn="base" hangingPunct="1">
        <a:lnSpc>
          <a:spcPct val="85000"/>
        </a:lnSpc>
        <a:spcBef>
          <a:spcPct val="0"/>
        </a:spcBef>
        <a:spcAft>
          <a:spcPct val="0"/>
        </a:spcAft>
        <a:defRPr sz="2600">
          <a:solidFill>
            <a:schemeClr val="tx2"/>
          </a:solidFill>
          <a:latin typeface="Saar Headline" pitchFamily="2" charset="0"/>
        </a:defRPr>
      </a:lvl8pPr>
      <a:lvl9pPr marL="1828800" algn="l" rtl="0" eaLnBrk="1" fontAlgn="base" hangingPunct="1">
        <a:lnSpc>
          <a:spcPct val="85000"/>
        </a:lnSpc>
        <a:spcBef>
          <a:spcPct val="0"/>
        </a:spcBef>
        <a:spcAft>
          <a:spcPct val="0"/>
        </a:spcAft>
        <a:defRPr sz="2600">
          <a:solidFill>
            <a:schemeClr val="tx2"/>
          </a:solidFill>
          <a:latin typeface="Saar Headline" pitchFamily="2" charset="0"/>
        </a:defRPr>
      </a:lvl9pPr>
    </p:titleStyle>
    <p:bodyStyle>
      <a:lvl1pPr marL="266700"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1pPr>
      <a:lvl2pPr marL="538163"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2pPr>
      <a:lvl3pPr marL="804863"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3pPr>
      <a:lvl4pPr marL="1076325"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4pPr>
      <a:lvl5pPr marL="1343025"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3687827" cy="3528392"/>
          </a:xfrm>
          <a:prstGeom prst="rect">
            <a:avLst/>
          </a:prstGeom>
        </p:spPr>
      </p:pic>
      <p:sp>
        <p:nvSpPr>
          <p:cNvPr id="17409" name="Titel 1"/>
          <p:cNvSpPr>
            <a:spLocks noGrp="1"/>
          </p:cNvSpPr>
          <p:nvPr>
            <p:ph type="ctrTitle"/>
          </p:nvPr>
        </p:nvSpPr>
        <p:spPr>
          <a:xfrm>
            <a:off x="395288" y="2996952"/>
            <a:ext cx="8353425" cy="2448272"/>
          </a:xfrm>
        </p:spPr>
        <p:txBody>
          <a:bodyPr/>
          <a:lstStyle/>
          <a:p>
            <a:br>
              <a:rPr lang="de-DE" sz="3200" dirty="0"/>
            </a:br>
            <a:r>
              <a:rPr lang="de-DE" sz="2800" dirty="0"/>
              <a:t>Info 4</a:t>
            </a:r>
            <a:br>
              <a:rPr lang="de-DE" sz="2800" dirty="0"/>
            </a:br>
            <a:r>
              <a:rPr lang="de-DE" sz="2800" dirty="0"/>
              <a:t>Informationen zum Übergang in die weiterführende Schule</a:t>
            </a:r>
            <a:br>
              <a:rPr lang="de-DE" altLang="de-DE" sz="2800" dirty="0"/>
            </a:br>
            <a:r>
              <a:rPr lang="de-DE" sz="2800" dirty="0">
                <a:solidFill>
                  <a:schemeClr val="bg2"/>
                </a:solidFill>
              </a:rPr>
              <a:t>„Welche Schule für mein Kind?“</a:t>
            </a:r>
            <a:endParaRPr lang="de-DE" altLang="de-DE" sz="2800" dirty="0">
              <a:solidFill>
                <a:schemeClr val="bg2"/>
              </a:solidFill>
            </a:endParaRPr>
          </a:p>
        </p:txBody>
      </p:sp>
      <p:sp>
        <p:nvSpPr>
          <p:cNvPr id="17410" name="Untertitel 2"/>
          <p:cNvSpPr>
            <a:spLocks noGrp="1"/>
          </p:cNvSpPr>
          <p:nvPr>
            <p:ph type="subTitle" idx="1"/>
          </p:nvPr>
        </p:nvSpPr>
        <p:spPr>
          <a:xfrm>
            <a:off x="395288" y="5517232"/>
            <a:ext cx="8353425" cy="504156"/>
          </a:xfrm>
        </p:spPr>
        <p:txBody>
          <a:bodyPr/>
          <a:lstStyle/>
          <a:p>
            <a:r>
              <a:rPr lang="de-DE" altLang="de-DE" dirty="0"/>
              <a:t>Ort, Datum</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4545124"/>
            <a:ext cx="1944216" cy="1944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umsplatzhalter 3"/>
          <p:cNvSpPr txBox="1">
            <a:spLocks/>
          </p:cNvSpPr>
          <p:nvPr/>
        </p:nvSpPr>
        <p:spPr>
          <a:xfrm>
            <a:off x="409575" y="6393865"/>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1024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3"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8" name="Text Box 7"/>
          <p:cNvSpPr txBox="1">
            <a:spLocks noChangeArrowheads="1"/>
          </p:cNvSpPr>
          <p:nvPr/>
        </p:nvSpPr>
        <p:spPr bwMode="auto">
          <a:xfrm>
            <a:off x="5039372" y="1748287"/>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34" name="Rectangle 386"/>
          <p:cNvSpPr>
            <a:spLocks noChangeArrowheads="1"/>
          </p:cNvSpPr>
          <p:nvPr/>
        </p:nvSpPr>
        <p:spPr bwMode="auto">
          <a:xfrm>
            <a:off x="4655996" y="3925538"/>
            <a:ext cx="3978187" cy="2027914"/>
          </a:xfrm>
          <a:prstGeom prst="roundRect">
            <a:avLst>
              <a:gd name="adj" fmla="val 8627"/>
            </a:avLst>
          </a:prstGeom>
          <a:noFill/>
          <a:ln>
            <a:solidFill>
              <a:schemeClr val="accent3">
                <a:lumMod val="75000"/>
              </a:schemeClr>
            </a:solidFill>
          </a:ln>
        </p:spPr>
        <p:txBody>
          <a:bodyPr wrap="square" rtlCol="0">
            <a:spAutoFit/>
          </a:bodyPr>
          <a:lstStyle/>
          <a:p>
            <a:pPr>
              <a:lnSpc>
                <a:spcPct val="105000"/>
              </a:lnSpc>
            </a:pPr>
            <a:r>
              <a:rPr lang="de-DE" altLang="de-DE" b="1" dirty="0">
                <a:solidFill>
                  <a:schemeClr val="tx2"/>
                </a:solidFill>
                <a:latin typeface="Saar" panose="00000500000000000000" pitchFamily="2" charset="0"/>
              </a:rPr>
              <a:t>Weitere Zweige:</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Informatikzweig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Biowissenschaftlicher 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Bilingualer dt.-franz. /dt.-engl. Zug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Musikzweig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Latein-plus-Zweig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Schwerpunkt Sport („Sportzweig“)</a:t>
            </a:r>
          </a:p>
        </p:txBody>
      </p:sp>
      <p:sp>
        <p:nvSpPr>
          <p:cNvPr id="2" name="Textfeld 1"/>
          <p:cNvSpPr txBox="1"/>
          <p:nvPr/>
        </p:nvSpPr>
        <p:spPr>
          <a:xfrm>
            <a:off x="4655996" y="2342985"/>
            <a:ext cx="3981531" cy="1465777"/>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8</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Sprachenzweig</a:t>
            </a:r>
            <a:r>
              <a:rPr lang="de-DE" altLang="de-DE" sz="16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chemeClr val="tx2"/>
                </a:solidFill>
                <a:latin typeface="Saar" panose="00000500000000000000" pitchFamily="2" charset="0"/>
              </a:rPr>
              <a:t>Naturwissenschaftlicher</a:t>
            </a:r>
            <a:r>
              <a:rPr lang="de-DE" altLang="de-DE" sz="1400" b="1" dirty="0">
                <a:solidFill>
                  <a:schemeClr val="tx2"/>
                </a:solidFill>
                <a:latin typeface="Saar" panose="00000500000000000000" pitchFamily="2" charset="0"/>
              </a:rPr>
              <a:t> </a:t>
            </a:r>
            <a:r>
              <a:rPr lang="de-DE" altLang="de-DE" b="1" dirty="0">
                <a:solidFill>
                  <a:schemeClr val="tx2"/>
                </a:solidFill>
                <a:latin typeface="Saar" panose="00000500000000000000" pitchFamily="2" charset="0"/>
              </a:rPr>
              <a:t>Zweig (MINT)</a:t>
            </a:r>
          </a:p>
        </p:txBody>
      </p:sp>
      <p:grpSp>
        <p:nvGrpSpPr>
          <p:cNvPr id="10" name="Gruppieren 9"/>
          <p:cNvGrpSpPr/>
          <p:nvPr/>
        </p:nvGrpSpPr>
        <p:grpSpPr>
          <a:xfrm>
            <a:off x="409575" y="1309724"/>
            <a:ext cx="4106012" cy="4828095"/>
            <a:chOff x="409575" y="1309724"/>
            <a:chExt cx="4106012" cy="4828095"/>
          </a:xfrm>
        </p:grpSpPr>
        <p:sp>
          <p:nvSpPr>
            <p:cNvPr id="10242"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2"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21" name="Text Box 7"/>
            <p:cNvSpPr txBox="1">
              <a:spLocks noChangeArrowheads="1"/>
            </p:cNvSpPr>
            <p:nvPr/>
          </p:nvSpPr>
          <p:spPr bwMode="auto">
            <a:xfrm>
              <a:off x="861230" y="1751471"/>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23" name="Textfeld 22"/>
            <p:cNvSpPr txBox="1"/>
            <p:nvPr/>
          </p:nvSpPr>
          <p:spPr>
            <a:xfrm>
              <a:off x="476181" y="2348880"/>
              <a:ext cx="3981531" cy="1394893"/>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Profilbereich (WPB) </a:t>
              </a:r>
              <a:r>
                <a:rPr lang="de-DE" altLang="de-DE" dirty="0">
                  <a:solidFill>
                    <a:schemeClr val="tx2"/>
                  </a:solidFill>
                  <a:latin typeface="Saar" panose="00000500000000000000" pitchFamily="2" charset="0"/>
                </a:rPr>
                <a:t>mit</a:t>
              </a:r>
            </a:p>
            <a:p>
              <a:pPr algn="ctr">
                <a:lnSpc>
                  <a:spcPct val="105000"/>
                </a:lnSpc>
              </a:pPr>
              <a:r>
                <a:rPr lang="de-DE" altLang="de-DE" sz="1600" b="1" dirty="0">
                  <a:solidFill>
                    <a:schemeClr val="tx2"/>
                  </a:solidFill>
                  <a:latin typeface="Saar" panose="00000500000000000000" pitchFamily="2" charset="0"/>
                </a:rPr>
                <a:t>Zweiter Fremdsprache </a:t>
              </a:r>
              <a:r>
                <a:rPr lang="de-DE" altLang="de-DE" sz="1600" dirty="0">
                  <a:solidFill>
                    <a:schemeClr val="tx2"/>
                  </a:solidFill>
                  <a:latin typeface="Saar" panose="00000500000000000000" pitchFamily="2" charset="0"/>
                  <a:ea typeface="Geneva" pitchFamily="47" charset="-128"/>
                </a:rPr>
                <a:t>oder</a:t>
              </a:r>
              <a:br>
                <a:rPr lang="de-DE" altLang="de-DE" sz="1600" dirty="0">
                  <a:solidFill>
                    <a:schemeClr val="tx2"/>
                  </a:solidFill>
                  <a:latin typeface="Saar" panose="00000500000000000000" pitchFamily="2" charset="0"/>
                  <a:ea typeface="Geneva" pitchFamily="47" charset="-128"/>
                </a:rPr>
              </a:br>
              <a:r>
                <a:rPr lang="de-DE" altLang="de-DE" sz="1600" b="1" dirty="0">
                  <a:solidFill>
                    <a:schemeClr val="tx2"/>
                  </a:solidFill>
                  <a:latin typeface="Saar" panose="00000500000000000000" pitchFamily="2" charset="0"/>
                </a:rPr>
                <a:t>Profilfach</a:t>
              </a:r>
            </a:p>
          </p:txBody>
        </p:sp>
        <p:sp>
          <p:nvSpPr>
            <p:cNvPr id="24" name="Textfeld 23"/>
            <p:cNvSpPr txBox="1"/>
            <p:nvPr/>
          </p:nvSpPr>
          <p:spPr>
            <a:xfrm>
              <a:off x="476181" y="3861048"/>
              <a:ext cx="3981531" cy="2156895"/>
            </a:xfrm>
            <a:prstGeom prst="roundRect">
              <a:avLst>
                <a:gd name="adj" fmla="val 15978"/>
              </a:avLst>
            </a:prstGeom>
            <a:noFill/>
            <a:ln>
              <a:solidFill>
                <a:schemeClr val="accent5">
                  <a:lumMod val="75000"/>
                </a:schemeClr>
              </a:solidFill>
            </a:ln>
          </p:spPr>
          <p:txBody>
            <a:bodyPr wrap="square" rtlCol="0">
              <a:spAutoFit/>
            </a:bodyPr>
            <a:lstStyle/>
            <a:p>
              <a:pPr>
                <a:lnSpc>
                  <a:spcPct val="105000"/>
                </a:lnSpc>
              </a:pPr>
              <a:r>
                <a:rPr lang="de-DE" altLang="de-DE" b="1" dirty="0">
                  <a:solidFill>
                    <a:schemeClr val="tx2"/>
                  </a:solidFill>
                  <a:latin typeface="Saar" panose="00000500000000000000" pitchFamily="2" charset="0"/>
                  <a:ea typeface="Geneva" pitchFamily="47" charset="-128"/>
                </a:rPr>
                <a:t>Profilfächer entsprechend der Ausrichtung der Schule</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Arbeitslehre</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Musisch-Kulturelle Erziehung</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Bildung für Nachhaltige Entwicklung</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Schwerpunkt Sport</a:t>
              </a:r>
            </a:p>
            <a:p>
              <a:pPr marL="285750" indent="-285750">
                <a:lnSpc>
                  <a:spcPct val="105000"/>
                </a:lnSpc>
                <a:buFont typeface="Arial" panose="020B0604020202020204" pitchFamily="34" charset="0"/>
                <a:buChar char="•"/>
              </a:pPr>
              <a:endParaRPr lang="de-DE" altLang="de-DE" sz="1600" b="1" dirty="0">
                <a:solidFill>
                  <a:schemeClr val="tx2"/>
                </a:solidFill>
                <a:latin typeface="Saar" panose="00000500000000000000" pitchFamily="2" charset="0"/>
                <a:ea typeface="Geneva" pitchFamily="47" charset="-128"/>
              </a:endParaRPr>
            </a:p>
          </p:txBody>
        </p:sp>
      </p:grpSp>
      <p:sp>
        <p:nvSpPr>
          <p:cNvPr id="3" name="Titel 2"/>
          <p:cNvSpPr>
            <a:spLocks noGrp="1"/>
          </p:cNvSpPr>
          <p:nvPr>
            <p:ph type="title"/>
          </p:nvPr>
        </p:nvSpPr>
        <p:spPr/>
        <p:txBody>
          <a:bodyPr/>
          <a:lstStyle/>
          <a:p>
            <a:r>
              <a:rPr lang="de-DE" dirty="0"/>
              <a:t>Fremdsprachenlernen und Profilbildung</a:t>
            </a:r>
          </a:p>
        </p:txBody>
      </p:sp>
    </p:spTree>
    <p:extLst>
      <p:ext uri="{BB962C8B-B14F-4D97-AF65-F5344CB8AC3E}">
        <p14:creationId xmlns:p14="http://schemas.microsoft.com/office/powerpoint/2010/main" val="41735096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Fächerkanon</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22.11.24</a:t>
            </a:fld>
            <a:endParaRPr lang="de-DE" dirty="0"/>
          </a:p>
        </p:txBody>
      </p:sp>
      <p:sp>
        <p:nvSpPr>
          <p:cNvPr id="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6"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grpSp>
        <p:nvGrpSpPr>
          <p:cNvPr id="7" name="Gruppieren 6"/>
          <p:cNvGrpSpPr/>
          <p:nvPr/>
        </p:nvGrpSpPr>
        <p:grpSpPr>
          <a:xfrm>
            <a:off x="409575" y="1309724"/>
            <a:ext cx="8243614" cy="4828095"/>
            <a:chOff x="409575" y="1309724"/>
            <a:chExt cx="8243614" cy="4828095"/>
          </a:xfrm>
        </p:grpSpPr>
        <p:sp>
          <p:nvSpPr>
            <p:cNvPr id="8"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Textfeld 10"/>
            <p:cNvSpPr txBox="1"/>
            <p:nvPr/>
          </p:nvSpPr>
          <p:spPr>
            <a:xfrm>
              <a:off x="476180" y="2124112"/>
              <a:ext cx="3981531" cy="827822"/>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4" name="Textfeld 13"/>
            <p:cNvSpPr txBox="1"/>
            <p:nvPr/>
          </p:nvSpPr>
          <p:spPr>
            <a:xfrm>
              <a:off x="4671658" y="2124112"/>
              <a:ext cx="3981531" cy="827822"/>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5" name="Textfeld 14"/>
            <p:cNvSpPr txBox="1"/>
            <p:nvPr/>
          </p:nvSpPr>
          <p:spPr>
            <a:xfrm>
              <a:off x="476180" y="3140903"/>
              <a:ext cx="3981531" cy="951869"/>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Kernfächer Deutsch und Mathematik in den Klassenstufen 5 und 6 </a:t>
              </a:r>
              <a:r>
                <a:rPr lang="de-DE" altLang="de-DE" sz="1600" dirty="0">
                  <a:solidFill>
                    <a:schemeClr val="tx2"/>
                  </a:solidFill>
                  <a:latin typeface="Saar" panose="00000500000000000000" pitchFamily="2" charset="0"/>
                  <a:ea typeface="Geneva" pitchFamily="47" charset="-128"/>
                </a:rPr>
                <a:t>in der geplanten neuen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6" name="Textfeld 15"/>
            <p:cNvSpPr txBox="1"/>
            <p:nvPr/>
          </p:nvSpPr>
          <p:spPr>
            <a:xfrm>
              <a:off x="4671658" y="3140903"/>
              <a:ext cx="3981531" cy="1518940"/>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Stärkung der Fächer Deutsch, Mathematik, Fremdsprachen, Sozialkunde, Sport und des Profilbereichs </a:t>
              </a:r>
              <a:r>
                <a:rPr lang="de-DE" sz="1600" dirty="0">
                  <a:solidFill>
                    <a:schemeClr val="tx2"/>
                  </a:solidFill>
                  <a:latin typeface="+mn-lt"/>
                  <a:cs typeface="Arial" panose="020B0604020202020204" pitchFamily="34" charset="0"/>
                </a:rPr>
                <a:t>durch die Umsetzung von G9</a:t>
              </a:r>
              <a:endParaRPr lang="de-DE" altLang="de-DE" sz="1600" b="1" dirty="0">
                <a:solidFill>
                  <a:schemeClr val="tx2"/>
                </a:solidFill>
                <a:latin typeface="+mn-lt"/>
                <a:ea typeface="Geneva" pitchFamily="47" charset="-128"/>
              </a:endParaRPr>
            </a:p>
          </p:txBody>
        </p:sp>
        <p:sp>
          <p:nvSpPr>
            <p:cNvPr id="17" name="Textfeld 16"/>
            <p:cNvSpPr txBox="1"/>
            <p:nvPr/>
          </p:nvSpPr>
          <p:spPr>
            <a:xfrm>
              <a:off x="4671658" y="4785884"/>
              <a:ext cx="3981531" cy="1235404"/>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Insgesamt 178 Jahreswochenstunden  </a:t>
              </a:r>
              <a:r>
                <a:rPr lang="de-DE" sz="1600" dirty="0">
                  <a:solidFill>
                    <a:schemeClr val="tx2"/>
                  </a:solidFill>
                  <a:latin typeface="+mn-lt"/>
                  <a:cs typeface="Arial" panose="020B0604020202020204" pitchFamily="34" charset="0"/>
                </a:rPr>
                <a:t>i.d.R. 28 Wochenstunden in 5,6,</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30 Wochenstunden in 7, 8, 9 und</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32 Wochenstunden in 10</a:t>
              </a:r>
              <a:endParaRPr lang="de-DE" altLang="de-DE" sz="1600" b="1" dirty="0">
                <a:solidFill>
                  <a:schemeClr val="tx2"/>
                </a:solidFill>
                <a:latin typeface="+mn-lt"/>
                <a:ea typeface="Geneva" pitchFamily="47" charset="-128"/>
              </a:endParaRPr>
            </a:p>
          </p:txBody>
        </p:sp>
        <p:sp>
          <p:nvSpPr>
            <p:cNvPr id="18" name="Textfeld 17"/>
            <p:cNvSpPr txBox="1"/>
            <p:nvPr/>
          </p:nvSpPr>
          <p:spPr>
            <a:xfrm>
              <a:off x="476179" y="4221088"/>
              <a:ext cx="3981531" cy="951869"/>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Beruflichen Orientierung und der Demokratiebildung </a:t>
              </a:r>
              <a:r>
                <a:rPr lang="de-DE" altLang="de-DE" sz="1600" dirty="0">
                  <a:solidFill>
                    <a:schemeClr val="tx2"/>
                  </a:solidFill>
                  <a:latin typeface="Saar" panose="00000500000000000000" pitchFamily="2" charset="0"/>
                  <a:ea typeface="Geneva" pitchFamily="47" charset="-128"/>
                </a:rPr>
                <a:t>in der geplanten neuen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9" name="Textfeld 18"/>
            <p:cNvSpPr txBox="1"/>
            <p:nvPr/>
          </p:nvSpPr>
          <p:spPr>
            <a:xfrm>
              <a:off x="476179" y="5217960"/>
              <a:ext cx="3981531" cy="668334"/>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Insgesamt 180 Jahreswochenstunden </a:t>
              </a:r>
              <a:r>
                <a:rPr lang="de-DE" altLang="de-DE" sz="1600" dirty="0">
                  <a:solidFill>
                    <a:schemeClr val="tx2"/>
                  </a:solidFill>
                  <a:latin typeface="Saar" panose="00000500000000000000" pitchFamily="2" charset="0"/>
                  <a:ea typeface="Geneva" pitchFamily="47" charset="-128"/>
                </a:rPr>
                <a:t>30 Wochenstunden in allen Jahrgängen</a:t>
              </a:r>
            </a:p>
          </p:txBody>
        </p:sp>
      </p:grpSp>
    </p:spTree>
    <p:extLst>
      <p:ext uri="{BB962C8B-B14F-4D97-AF65-F5344CB8AC3E}">
        <p14:creationId xmlns:p14="http://schemas.microsoft.com/office/powerpoint/2010/main" val="381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Vertiefte berufliche Orientierung</a:t>
            </a:r>
            <a:br>
              <a:rPr lang="de-DE" dirty="0"/>
            </a:br>
            <a:r>
              <a:rPr lang="de-DE" dirty="0"/>
              <a:t>praktisch – individuell - lebensnah</a:t>
            </a:r>
            <a:br>
              <a:rPr lang="de-DE" dirty="0"/>
            </a:br>
            <a:endParaRPr lang="de-DE" dirty="0"/>
          </a:p>
        </p:txBody>
      </p:sp>
      <p:sp>
        <p:nvSpPr>
          <p:cNvPr id="10" name="Inhaltsplatzhalter 9"/>
          <p:cNvSpPr>
            <a:spLocks noGrp="1"/>
          </p:cNvSpPr>
          <p:nvPr>
            <p:ph idx="1"/>
          </p:nvPr>
        </p:nvSpPr>
        <p:spPr>
          <a:solidFill>
            <a:schemeClr val="accent5">
              <a:lumMod val="20000"/>
              <a:lumOff val="80000"/>
            </a:schemeClr>
          </a:solidFill>
        </p:spPr>
        <p:txBody>
          <a:bodyPr/>
          <a:lstStyle/>
          <a:p>
            <a:pPr marL="0" indent="0">
              <a:buNone/>
            </a:pPr>
            <a:endParaRPr lang="de-DE" altLang="de-DE" sz="2000" dirty="0">
              <a:solidFill>
                <a:schemeClr val="tx2"/>
              </a:solidFill>
            </a:endParaRPr>
          </a:p>
          <a:p>
            <a:r>
              <a:rPr lang="de-DE" altLang="de-DE" sz="2000" b="1" dirty="0">
                <a:solidFill>
                  <a:schemeClr val="tx2"/>
                </a:solidFill>
              </a:rPr>
              <a:t>Berufsorientierung</a:t>
            </a:r>
            <a:r>
              <a:rPr lang="de-DE" altLang="de-DE" sz="2000" dirty="0">
                <a:solidFill>
                  <a:schemeClr val="tx2"/>
                </a:solidFill>
              </a:rPr>
              <a:t> in </a:t>
            </a:r>
            <a:r>
              <a:rPr lang="de-DE" altLang="de-DE" sz="2000" b="1" dirty="0">
                <a:solidFill>
                  <a:schemeClr val="tx2"/>
                </a:solidFill>
              </a:rPr>
              <a:t>allen</a:t>
            </a:r>
            <a:r>
              <a:rPr lang="de-DE" altLang="de-DE" sz="2000" dirty="0">
                <a:solidFill>
                  <a:schemeClr val="tx2"/>
                </a:solidFill>
              </a:rPr>
              <a:t> Klassenstufen, bereits ab Klasse 5</a:t>
            </a:r>
          </a:p>
          <a:p>
            <a:r>
              <a:rPr lang="de-DE" altLang="de-DE" sz="2000" dirty="0">
                <a:solidFill>
                  <a:schemeClr val="tx2"/>
                </a:solidFill>
              </a:rPr>
              <a:t>enge Einbeziehung der Erziehungsberechtigten</a:t>
            </a:r>
          </a:p>
          <a:p>
            <a:r>
              <a:rPr lang="de-DE" altLang="de-DE" sz="2000" dirty="0">
                <a:solidFill>
                  <a:schemeClr val="tx2"/>
                </a:solidFill>
              </a:rPr>
              <a:t>macht </a:t>
            </a:r>
            <a:r>
              <a:rPr lang="de-DE" altLang="de-DE" sz="2000" b="1" dirty="0">
                <a:solidFill>
                  <a:schemeClr val="tx2"/>
                </a:solidFill>
              </a:rPr>
              <a:t>Berufsfelder</a:t>
            </a:r>
            <a:r>
              <a:rPr lang="de-DE" altLang="de-DE" sz="2000" dirty="0">
                <a:solidFill>
                  <a:schemeClr val="tx2"/>
                </a:solidFill>
              </a:rPr>
              <a:t> sowohl für Jungen als auch für Mädchen zugänglich</a:t>
            </a:r>
          </a:p>
          <a:p>
            <a:endParaRPr lang="de-DE" altLang="de-DE" sz="2000" dirty="0">
              <a:solidFill>
                <a:schemeClr val="tx2"/>
              </a:solidFill>
            </a:endParaRPr>
          </a:p>
          <a:p>
            <a:pPr marL="0" indent="0">
              <a:buNone/>
            </a:pPr>
            <a:r>
              <a:rPr lang="de-DE" altLang="de-DE" sz="2000" dirty="0">
                <a:solidFill>
                  <a:schemeClr val="tx2"/>
                </a:solidFill>
              </a:rPr>
              <a:t>Ziele:</a:t>
            </a:r>
          </a:p>
          <a:p>
            <a:r>
              <a:rPr lang="de-DE" altLang="de-DE" sz="2000" dirty="0">
                <a:solidFill>
                  <a:schemeClr val="tx2"/>
                </a:solidFill>
              </a:rPr>
              <a:t>zur eigenverantwortlichen Berufswahl befähigen</a:t>
            </a:r>
          </a:p>
          <a:p>
            <a:r>
              <a:rPr lang="de-DE" altLang="de-DE" sz="2000" dirty="0">
                <a:solidFill>
                  <a:schemeClr val="tx2"/>
                </a:solidFill>
              </a:rPr>
              <a:t>den Übergang von der Schule in den Beruf erfolgreich gestalten</a:t>
            </a:r>
          </a:p>
          <a:p>
            <a:r>
              <a:rPr lang="de-DE" altLang="de-DE" sz="2000" dirty="0">
                <a:solidFill>
                  <a:schemeClr val="tx2"/>
                </a:solidFill>
              </a:rPr>
              <a:t>Erziehung zum „Selbstmanagement“</a:t>
            </a:r>
          </a:p>
          <a:p>
            <a:endParaRPr lang="de-DE" altLang="de-DE" sz="1600" dirty="0">
              <a:solidFill>
                <a:srgbClr val="FF0000"/>
              </a:solidFill>
            </a:endParaRPr>
          </a:p>
          <a:p>
            <a:endParaRPr lang="de-DE" altLang="de-DE" sz="1600" dirty="0">
              <a:solidFill>
                <a:srgbClr val="000000"/>
              </a:solidFill>
            </a:endParaRPr>
          </a:p>
          <a:p>
            <a:endParaRPr lang="de-DE" altLang="de-DE" sz="1600" dirty="0">
              <a:solidFill>
                <a:srgbClr val="000000"/>
              </a:solidFill>
            </a:endParaRPr>
          </a:p>
          <a:p>
            <a:endParaRPr lang="de-DE" altLang="de-DE" sz="1600" dirty="0">
              <a:solidFill>
                <a:srgbClr val="000000"/>
              </a:solidFill>
            </a:endParaRPr>
          </a:p>
          <a:p>
            <a:endParaRPr lang="de-DE" dirty="0"/>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1" name="Rechteck 10"/>
          <p:cNvSpPr/>
          <p:nvPr/>
        </p:nvSpPr>
        <p:spPr>
          <a:xfrm>
            <a:off x="6093626" y="130333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Tree>
    <p:extLst>
      <p:ext uri="{BB962C8B-B14F-4D97-AF65-F5344CB8AC3E}">
        <p14:creationId xmlns:p14="http://schemas.microsoft.com/office/powerpoint/2010/main" val="2332261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4" name="Inhaltsplatzhalter 3"/>
          <p:cNvSpPr>
            <a:spLocks noGrp="1"/>
          </p:cNvSpPr>
          <p:nvPr>
            <p:ph idx="1"/>
          </p:nvPr>
        </p:nvSpPr>
        <p:spPr/>
        <p:txBody>
          <a:bodyPr/>
          <a:lstStyle/>
          <a:p>
            <a:endParaRPr lang="de-DE"/>
          </a:p>
        </p:txBody>
      </p:sp>
      <p:sp>
        <p:nvSpPr>
          <p:cNvPr id="8"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9"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10"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bg2">
                    <a:lumMod val="60000"/>
                    <a:lumOff val="40000"/>
                  </a:schemeClr>
                </a:solidFill>
                <a:latin typeface="+mn-lt"/>
              </a:rPr>
              <a:t>Gemeinschafts-</a:t>
            </a:r>
            <a:br>
              <a:rPr lang="de-DE" altLang="de-DE" sz="2200" dirty="0">
                <a:solidFill>
                  <a:schemeClr val="bg2">
                    <a:lumMod val="60000"/>
                    <a:lumOff val="40000"/>
                  </a:schemeClr>
                </a:solidFill>
                <a:latin typeface="+mn-lt"/>
              </a:rPr>
            </a:br>
            <a:r>
              <a:rPr lang="de-DE" altLang="de-DE" sz="2200" dirty="0">
                <a:solidFill>
                  <a:schemeClr val="bg2">
                    <a:lumMod val="60000"/>
                    <a:lumOff val="40000"/>
                  </a:schemeClr>
                </a:solidFill>
                <a:latin typeface="+mn-lt"/>
              </a:rPr>
              <a:t>schule</a:t>
            </a:r>
          </a:p>
        </p:txBody>
      </p:sp>
    </p:spTree>
    <p:extLst>
      <p:ext uri="{BB962C8B-B14F-4D97-AF65-F5344CB8AC3E}">
        <p14:creationId xmlns:p14="http://schemas.microsoft.com/office/powerpoint/2010/main" val="2099458652"/>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txBox="1">
            <a:spLocks/>
          </p:cNvSpPr>
          <p:nvPr/>
        </p:nvSpPr>
        <p:spPr>
          <a:xfrm>
            <a:off x="466854" y="6413694"/>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6" name="Titel 5"/>
          <p:cNvSpPr>
            <a:spLocks noGrp="1"/>
          </p:cNvSpPr>
          <p:nvPr>
            <p:ph type="title"/>
          </p:nvPr>
        </p:nvSpPr>
        <p:spPr/>
        <p:txBody>
          <a:bodyPr/>
          <a:lstStyle/>
          <a:p>
            <a:r>
              <a:rPr lang="de-DE" dirty="0"/>
              <a:t>Bildungsziele</a:t>
            </a:r>
          </a:p>
        </p:txBody>
      </p:sp>
      <p:sp>
        <p:nvSpPr>
          <p:cNvPr id="8" name="Inhaltsplatzhalter 7"/>
          <p:cNvSpPr>
            <a:spLocks noGrp="1"/>
          </p:cNvSpPr>
          <p:nvPr>
            <p:ph idx="1"/>
          </p:nvPr>
        </p:nvSpPr>
        <p:spPr>
          <a:solidFill>
            <a:schemeClr val="accent3">
              <a:lumMod val="20000"/>
              <a:lumOff val="80000"/>
            </a:schemeClr>
          </a:solidFill>
        </p:spPr>
        <p:txBody>
          <a:bodyPr/>
          <a:lstStyle/>
          <a:p>
            <a:pPr>
              <a:spcAft>
                <a:spcPts val="1200"/>
              </a:spcAft>
            </a:pPr>
            <a:endParaRPr lang="de-DE" altLang="de-DE" sz="2400" dirty="0">
              <a:solidFill>
                <a:schemeClr val="tx2"/>
              </a:solidFill>
            </a:endParaRPr>
          </a:p>
          <a:p>
            <a:pPr>
              <a:spcAft>
                <a:spcPts val="1200"/>
              </a:spcAft>
            </a:pPr>
            <a:r>
              <a:rPr lang="de-DE" altLang="de-DE" sz="2200" dirty="0">
                <a:solidFill>
                  <a:schemeClr val="tx2"/>
                </a:solidFill>
              </a:rPr>
              <a:t>vertiefte Allgemeinbildung und umfassende  Persönlichkeitsbildung</a:t>
            </a:r>
            <a:br>
              <a:rPr lang="de-DE" altLang="de-DE" sz="2200" dirty="0">
                <a:solidFill>
                  <a:schemeClr val="tx2"/>
                </a:solidFill>
              </a:rPr>
            </a:br>
            <a:r>
              <a:rPr lang="de-DE" altLang="de-DE" sz="2200" dirty="0">
                <a:solidFill>
                  <a:schemeClr val="tx2"/>
                </a:solidFill>
                <a:sym typeface="Wingdings" panose="05000000000000000000" pitchFamily="2" charset="2"/>
              </a:rPr>
              <a:t> d.h. bereits ab Klassenstufe 5 werden alle Fächer auf </a:t>
            </a:r>
            <a:r>
              <a:rPr lang="de-DE" altLang="de-DE" sz="2200" b="1" dirty="0">
                <a:solidFill>
                  <a:schemeClr val="tx2"/>
                </a:solidFill>
                <a:sym typeface="Wingdings" panose="05000000000000000000" pitchFamily="2" charset="2"/>
              </a:rPr>
              <a:t>erhöhtem Anforderungsniveau </a:t>
            </a:r>
            <a:r>
              <a:rPr lang="de-DE" altLang="de-DE" sz="2200" dirty="0">
                <a:solidFill>
                  <a:schemeClr val="tx2"/>
                </a:solidFill>
                <a:sym typeface="Wingdings" panose="05000000000000000000" pitchFamily="2" charset="2"/>
              </a:rPr>
              <a:t>unterrichtet</a:t>
            </a:r>
          </a:p>
          <a:p>
            <a:pPr>
              <a:spcAft>
                <a:spcPts val="1200"/>
              </a:spcAft>
            </a:pPr>
            <a:r>
              <a:rPr lang="de-DE" altLang="de-DE" sz="2200" dirty="0">
                <a:solidFill>
                  <a:schemeClr val="tx2"/>
                </a:solidFill>
              </a:rPr>
              <a:t>Ziel: </a:t>
            </a:r>
            <a:r>
              <a:rPr lang="de-DE" altLang="de-DE" sz="2200" b="1" dirty="0">
                <a:solidFill>
                  <a:schemeClr val="tx2"/>
                </a:solidFill>
              </a:rPr>
              <a:t>Allgemeine Hochschulreife (Abitur)</a:t>
            </a:r>
          </a:p>
          <a:p>
            <a:pPr>
              <a:spcAft>
                <a:spcPts val="1200"/>
              </a:spcAft>
            </a:pPr>
            <a:r>
              <a:rPr lang="de-DE" altLang="de-DE" sz="2200" dirty="0">
                <a:solidFill>
                  <a:schemeClr val="tx2"/>
                </a:solidFill>
              </a:rPr>
              <a:t>Vorbereitung auf ein wissenschaftliches Studium</a:t>
            </a:r>
          </a:p>
          <a:p>
            <a:pPr>
              <a:spcAft>
                <a:spcPts val="1200"/>
              </a:spcAft>
            </a:pPr>
            <a:r>
              <a:rPr lang="de-DE" altLang="de-DE" sz="2200" dirty="0">
                <a:solidFill>
                  <a:schemeClr val="tx2"/>
                </a:solidFill>
              </a:rPr>
              <a:t>Zugang zu berufsbezogenen Bildungsgängen</a:t>
            </a:r>
          </a:p>
          <a:p>
            <a:endParaRPr lang="de-DE" altLang="de-DE" sz="1100" dirty="0"/>
          </a:p>
          <a:p>
            <a:endParaRPr lang="de-DE" altLang="de-DE" sz="1100" dirty="0">
              <a:solidFill>
                <a:srgbClr val="FF0000"/>
              </a:solidFill>
            </a:endParaRPr>
          </a:p>
          <a:p>
            <a:endParaRPr lang="de-DE" altLang="de-DE" sz="1600" dirty="0"/>
          </a:p>
          <a:p>
            <a:endParaRPr lang="de-DE" dirty="0"/>
          </a:p>
        </p:txBody>
      </p:sp>
      <p:sp>
        <p:nvSpPr>
          <p:cNvPr id="9" name="Rechteck 8"/>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254658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txBox="1">
            <a:spLocks/>
          </p:cNvSpPr>
          <p:nvPr/>
        </p:nvSpPr>
        <p:spPr>
          <a:xfrm>
            <a:off x="409303" y="6419979"/>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4" name="Titel 3"/>
          <p:cNvSpPr>
            <a:spLocks noGrp="1"/>
          </p:cNvSpPr>
          <p:nvPr>
            <p:ph type="title"/>
          </p:nvPr>
        </p:nvSpPr>
        <p:spPr/>
        <p:txBody>
          <a:bodyPr/>
          <a:lstStyle/>
          <a:p>
            <a:r>
              <a:rPr lang="de-DE" dirty="0"/>
              <a:t>Pädagogische Zielsetzungen</a:t>
            </a:r>
          </a:p>
        </p:txBody>
      </p:sp>
      <p:sp>
        <p:nvSpPr>
          <p:cNvPr id="7" name="Inhaltsplatzhalter 6"/>
          <p:cNvSpPr>
            <a:spLocks noGrp="1"/>
          </p:cNvSpPr>
          <p:nvPr>
            <p:ph idx="1"/>
          </p:nvPr>
        </p:nvSpPr>
        <p:spPr>
          <a:solidFill>
            <a:schemeClr val="accent3">
              <a:lumMod val="20000"/>
              <a:lumOff val="80000"/>
            </a:schemeClr>
          </a:solidFill>
        </p:spPr>
        <p:txBody>
          <a:bodyPr/>
          <a:lstStyle/>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Begabungen fördern</a:t>
            </a:r>
          </a:p>
          <a:p>
            <a:pPr marL="457200" indent="-457200">
              <a:spcAft>
                <a:spcPts val="0"/>
              </a:spcAft>
              <a:buFont typeface="Wingdings" pitchFamily="2" charset="2"/>
              <a:buChar char="à"/>
            </a:pPr>
            <a:r>
              <a:rPr lang="de-DE" altLang="de-DE" sz="2200" dirty="0">
                <a:solidFill>
                  <a:schemeClr val="tx2"/>
                </a:solidFill>
                <a:sym typeface="Wingdings" panose="05000000000000000000" pitchFamily="2" charset="2"/>
              </a:rPr>
              <a:t>Bei Bedarf: </a:t>
            </a:r>
          </a:p>
          <a:p>
            <a:pPr marL="0" indent="0">
              <a:spcAft>
                <a:spcPts val="1200"/>
              </a:spcAft>
              <a:buNone/>
              <a:tabLst>
                <a:tab pos="446088" algn="l"/>
              </a:tabLst>
            </a:pPr>
            <a:r>
              <a:rPr lang="de-DE" altLang="de-DE" sz="2200" dirty="0">
                <a:solidFill>
                  <a:schemeClr val="tx2"/>
                </a:solidFill>
                <a:sym typeface="Wingdings" panose="05000000000000000000" pitchFamily="2" charset="2"/>
              </a:rPr>
              <a:t>	Beratung und ggf. sonderpädagogische Unterstützung bei 	zielgleicher Unterrichtung möglich</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individuelle Schwerpunktsetzung durch den Profilbereich ermöglichen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schrittweise wissenschaftliche Denk- und Arbeitsweisen entwickeln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zu selbstständigem Lernen und eigenverantwortlichem Handeln erziehen</a:t>
            </a:r>
          </a:p>
          <a:p>
            <a:endParaRPr lang="de-DE" dirty="0"/>
          </a:p>
        </p:txBody>
      </p:sp>
      <p:sp>
        <p:nvSpPr>
          <p:cNvPr id="3" name="Rechteck 2"/>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389794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3" name="Inhaltsplatzhalter 2"/>
          <p:cNvSpPr>
            <a:spLocks noGrp="1"/>
          </p:cNvSpPr>
          <p:nvPr>
            <p:ph idx="1"/>
          </p:nvPr>
        </p:nvSpPr>
        <p:spPr/>
        <p:txBody>
          <a:bodyPr/>
          <a:lstStyle/>
          <a:p>
            <a:endParaRPr lang="de-DE"/>
          </a:p>
        </p:txBody>
      </p:sp>
      <p:sp>
        <p:nvSpPr>
          <p:cNvPr id="7"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8"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Gymnasium</a:t>
            </a:r>
          </a:p>
        </p:txBody>
      </p:sp>
      <p:sp>
        <p:nvSpPr>
          <p:cNvPr id="9"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Tree>
    <p:extLst>
      <p:ext uri="{BB962C8B-B14F-4D97-AF65-F5344CB8AC3E}">
        <p14:creationId xmlns:p14="http://schemas.microsoft.com/office/powerpoint/2010/main" val="477343495"/>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2" name="Rechteck 11"/>
          <p:cNvSpPr/>
          <p:nvPr/>
        </p:nvSpPr>
        <p:spPr>
          <a:xfrm>
            <a:off x="6071475" y="132742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7" name="Titel 6"/>
          <p:cNvSpPr>
            <a:spLocks noGrp="1"/>
          </p:cNvSpPr>
          <p:nvPr>
            <p:ph type="title"/>
          </p:nvPr>
        </p:nvSpPr>
        <p:spPr/>
        <p:txBody>
          <a:bodyPr/>
          <a:lstStyle/>
          <a:p>
            <a:r>
              <a:rPr lang="de-DE" dirty="0"/>
              <a:t>Bildungsziele</a:t>
            </a:r>
          </a:p>
        </p:txBody>
      </p:sp>
      <p:sp>
        <p:nvSpPr>
          <p:cNvPr id="14" name="Inhaltsplatzhalter 8"/>
          <p:cNvSpPr>
            <a:spLocks noGrp="1"/>
          </p:cNvSpPr>
          <p:nvPr>
            <p:ph idx="1"/>
          </p:nvPr>
        </p:nvSpPr>
        <p:spPr>
          <a:xfrm>
            <a:off x="539750" y="1676400"/>
            <a:ext cx="8064500" cy="4344988"/>
          </a:xfrm>
          <a:solidFill>
            <a:schemeClr val="accent5">
              <a:lumMod val="20000"/>
              <a:lumOff val="80000"/>
              <a:alpha val="60000"/>
            </a:schemeClr>
          </a:solidFill>
        </p:spPr>
        <p:txBody>
          <a:bodyPr/>
          <a:lstStyle/>
          <a:p>
            <a:pPr>
              <a:spcBef>
                <a:spcPts val="1200"/>
              </a:spcBef>
              <a:spcAft>
                <a:spcPts val="1200"/>
              </a:spcAft>
            </a:pPr>
            <a:r>
              <a:rPr lang="de-DE" altLang="de-DE" sz="2000" dirty="0">
                <a:solidFill>
                  <a:schemeClr val="tx2"/>
                </a:solidFill>
              </a:rPr>
              <a:t>erweiterte und vertiefte allgemeine Bildung</a:t>
            </a:r>
            <a:br>
              <a:rPr lang="de-DE" altLang="de-DE" sz="2000" dirty="0">
                <a:solidFill>
                  <a:schemeClr val="tx2"/>
                </a:solidFill>
              </a:rPr>
            </a:br>
            <a:r>
              <a:rPr lang="de-DE" altLang="de-DE" sz="2000" dirty="0">
                <a:solidFill>
                  <a:schemeClr val="tx2"/>
                </a:solidFill>
              </a:rPr>
              <a:t>als Grundlage für Studium und Beruf</a:t>
            </a:r>
          </a:p>
          <a:p>
            <a:pPr>
              <a:spcBef>
                <a:spcPts val="1200"/>
              </a:spcBef>
              <a:spcAft>
                <a:spcPts val="1200"/>
              </a:spcAft>
            </a:pPr>
            <a:r>
              <a:rPr lang="de-DE" altLang="de-DE" sz="2000" dirty="0">
                <a:solidFill>
                  <a:schemeClr val="tx2"/>
                </a:solidFill>
              </a:rPr>
              <a:t>Offenhalten der Schullaufbahn</a:t>
            </a:r>
          </a:p>
          <a:p>
            <a:pPr>
              <a:buFont typeface="Arial" panose="020B0604020202020204" pitchFamily="34" charset="0"/>
              <a:buChar char="•"/>
            </a:pPr>
            <a:r>
              <a:rPr lang="de-DE" altLang="de-DE" sz="2000" dirty="0">
                <a:solidFill>
                  <a:schemeClr val="tx2"/>
                </a:solidFill>
              </a:rPr>
              <a:t>durch Individualisierung des Lernprozesses </a:t>
            </a:r>
          </a:p>
          <a:p>
            <a:pPr lvl="1">
              <a:buFont typeface="Wingdings" pitchFamily="2" charset="2"/>
              <a:buChar char="à"/>
            </a:pPr>
            <a:r>
              <a:rPr lang="de-DE" altLang="de-DE" sz="2000" dirty="0">
                <a:solidFill>
                  <a:schemeClr val="tx2"/>
                </a:solidFill>
                <a:sym typeface="Symbol" panose="05050102010706020507" pitchFamily="18" charset="2"/>
              </a:rPr>
              <a:t>bestmögliche Abschlüsse</a:t>
            </a:r>
          </a:p>
          <a:p>
            <a:pPr lvl="1">
              <a:buFont typeface="Wingdings" pitchFamily="2" charset="2"/>
              <a:buChar char="à"/>
            </a:pPr>
            <a:r>
              <a:rPr lang="de-DE" altLang="de-DE" sz="2000" dirty="0">
                <a:solidFill>
                  <a:schemeClr val="tx2"/>
                </a:solidFill>
                <a:sym typeface="Symbol" panose="05050102010706020507" pitchFamily="18" charset="2"/>
              </a:rPr>
              <a:t>b</a:t>
            </a:r>
            <a:r>
              <a:rPr lang="de-DE" altLang="de-DE" sz="2000" dirty="0">
                <a:solidFill>
                  <a:schemeClr val="tx2"/>
                </a:solidFill>
                <a:sym typeface="Wingdings" panose="05000000000000000000" pitchFamily="2" charset="2"/>
              </a:rPr>
              <a:t>esondere (sonder-)pädagogische Förderung mit Unterstützung durch Multiprofessionalität an der Schule</a:t>
            </a:r>
            <a:endParaRPr lang="de-DE" altLang="de-DE" sz="2000" dirty="0">
              <a:solidFill>
                <a:schemeClr val="tx2"/>
              </a:solidFill>
              <a:sym typeface="Symbol" panose="05050102010706020507" pitchFamily="18" charset="2"/>
            </a:endParaRPr>
          </a:p>
          <a:p>
            <a:pPr>
              <a:spcAft>
                <a:spcPts val="1200"/>
              </a:spcAft>
            </a:pPr>
            <a:r>
              <a:rPr lang="de-DE" altLang="de-DE" sz="2000" dirty="0">
                <a:solidFill>
                  <a:schemeClr val="tx2"/>
                </a:solidFill>
              </a:rPr>
              <a:t>intensive und gezielte Berufsorientierung und Berufsvorbereitung</a:t>
            </a:r>
            <a:endParaRPr lang="de-DE" altLang="de-DE" sz="2000" dirty="0">
              <a:solidFill>
                <a:schemeClr val="tx2"/>
              </a:solidFill>
              <a:sym typeface="Symbol" panose="05050102010706020507" pitchFamily="18" charset="2"/>
            </a:endParaRPr>
          </a:p>
          <a:p>
            <a:pPr>
              <a:spcAft>
                <a:spcPts val="1200"/>
              </a:spcAft>
            </a:pPr>
            <a:r>
              <a:rPr lang="de-DE" altLang="de-DE" sz="2000" dirty="0">
                <a:solidFill>
                  <a:schemeClr val="tx2"/>
                </a:solidFill>
              </a:rPr>
              <a:t>neunjähriger Bildungsgang zur Allgemeinen Hochschulreife (Abitur) wie in G9</a:t>
            </a:r>
          </a:p>
          <a:p>
            <a:pPr>
              <a:spcAft>
                <a:spcPts val="1200"/>
              </a:spcAft>
            </a:pPr>
            <a:r>
              <a:rPr lang="de-DE" altLang="de-DE" sz="2000" dirty="0">
                <a:solidFill>
                  <a:schemeClr val="tx2"/>
                </a:solidFill>
              </a:rPr>
              <a:t>Erhaltung eines wohnortnahen Bildungsangebotes</a:t>
            </a:r>
          </a:p>
          <a:p>
            <a:pPr>
              <a:spcAft>
                <a:spcPts val="1200"/>
              </a:spcAft>
            </a:pPr>
            <a:endParaRPr lang="de-DE" sz="2000" dirty="0"/>
          </a:p>
        </p:txBody>
      </p:sp>
      <p:sp>
        <p:nvSpPr>
          <p:cNvPr id="15"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Tree>
    <p:extLst>
      <p:ext uri="{BB962C8B-B14F-4D97-AF65-F5344CB8AC3E}">
        <p14:creationId xmlns:p14="http://schemas.microsoft.com/office/powerpoint/2010/main" val="41234590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772816" y="6945003"/>
            <a:ext cx="8291512"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schrittweise wissenschaftliche Denkweisen entwickeln: </a:t>
            </a:r>
          </a:p>
          <a:p>
            <a:pPr marL="15875" indent="0"/>
            <a:r>
              <a:rPr lang="de-DE" altLang="de-DE" sz="2300" dirty="0">
                <a:solidFill>
                  <a:srgbClr val="000000"/>
                </a:solidFill>
                <a:latin typeface="+mn-lt"/>
              </a:rPr>
              <a:t>     </a:t>
            </a:r>
            <a:r>
              <a:rPr lang="de-DE" altLang="de-DE" sz="2000" dirty="0">
                <a:solidFill>
                  <a:srgbClr val="000000"/>
                </a:solidFill>
                <a:latin typeface="+mn-lt"/>
              </a:rPr>
              <a:t>insbesondere als Vorbereitung für die </a:t>
            </a:r>
            <a:r>
              <a:rPr lang="de-DE" altLang="de-DE" sz="2000" dirty="0">
                <a:latin typeface="+mn-lt"/>
              </a:rPr>
              <a:t>gymnasiale Oberstufe</a:t>
            </a:r>
          </a:p>
        </p:txBody>
      </p:sp>
      <p:sp>
        <p:nvSpPr>
          <p:cNvPr id="7" name="Rechteck 6"/>
          <p:cNvSpPr/>
          <p:nvPr/>
        </p:nvSpPr>
        <p:spPr>
          <a:xfrm>
            <a:off x="6093626" y="1298853"/>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8" name="Titel 7"/>
          <p:cNvSpPr>
            <a:spLocks noGrp="1"/>
          </p:cNvSpPr>
          <p:nvPr>
            <p:ph type="title"/>
          </p:nvPr>
        </p:nvSpPr>
        <p:spPr/>
        <p:txBody>
          <a:bodyPr/>
          <a:lstStyle/>
          <a:p>
            <a:r>
              <a:rPr lang="de-DE" dirty="0"/>
              <a:t>Pädagogische Zielsetzungen</a:t>
            </a:r>
          </a:p>
        </p:txBody>
      </p:sp>
      <p:sp>
        <p:nvSpPr>
          <p:cNvPr id="9" name="Inhaltsplatzhalter 8"/>
          <p:cNvSpPr>
            <a:spLocks noGrp="1"/>
          </p:cNvSpPr>
          <p:nvPr>
            <p:ph idx="1"/>
          </p:nvPr>
        </p:nvSpPr>
        <p:spPr>
          <a:solidFill>
            <a:schemeClr val="accent5">
              <a:lumMod val="20000"/>
              <a:lumOff val="80000"/>
              <a:alpha val="60000"/>
            </a:schemeClr>
          </a:solidFill>
        </p:spPr>
        <p:txBody>
          <a:bodyPr/>
          <a:lstStyle/>
          <a:p>
            <a:pPr>
              <a:spcAft>
                <a:spcPts val="1200"/>
              </a:spcAft>
            </a:pPr>
            <a:r>
              <a:rPr lang="de-DE" sz="2200" dirty="0">
                <a:solidFill>
                  <a:schemeClr val="tx2"/>
                </a:solidFill>
              </a:rPr>
              <a:t>ganzheitliches Lernen mit Blick auf individuelle Begabungen</a:t>
            </a:r>
          </a:p>
          <a:p>
            <a:pPr>
              <a:spcAft>
                <a:spcPts val="1200"/>
              </a:spcAft>
            </a:pPr>
            <a:r>
              <a:rPr lang="de-DE" sz="2200" dirty="0">
                <a:solidFill>
                  <a:schemeClr val="tx2"/>
                </a:solidFill>
              </a:rPr>
              <a:t>fächerübergreifendes und projektorientiertes Lernen</a:t>
            </a:r>
          </a:p>
          <a:p>
            <a:pPr>
              <a:spcAft>
                <a:spcPts val="1200"/>
              </a:spcAft>
            </a:pPr>
            <a:r>
              <a:rPr lang="de-DE" sz="2200" dirty="0">
                <a:solidFill>
                  <a:schemeClr val="tx2"/>
                </a:solidFill>
              </a:rPr>
              <a:t>selbständiges Lernen in eigenem Tempo</a:t>
            </a:r>
          </a:p>
          <a:p>
            <a:pPr>
              <a:spcAft>
                <a:spcPts val="1200"/>
              </a:spcAft>
            </a:pPr>
            <a:r>
              <a:rPr lang="de-DE" sz="2200" dirty="0">
                <a:solidFill>
                  <a:schemeClr val="tx2"/>
                </a:solidFill>
              </a:rPr>
              <a:t>individuelle Lernwege ermöglichen</a:t>
            </a:r>
          </a:p>
          <a:p>
            <a:pPr>
              <a:spcAft>
                <a:spcPts val="1200"/>
              </a:spcAft>
            </a:pPr>
            <a:r>
              <a:rPr lang="de-DE" sz="2200" dirty="0">
                <a:solidFill>
                  <a:schemeClr val="tx2"/>
                </a:solidFill>
              </a:rPr>
              <a:t>länger offener Bildungsweg: gemeinsames Lernen</a:t>
            </a:r>
          </a:p>
          <a:p>
            <a:pPr>
              <a:spcAft>
                <a:spcPts val="1200"/>
              </a:spcAft>
            </a:pPr>
            <a:r>
              <a:rPr lang="de-DE" sz="2200" dirty="0">
                <a:solidFill>
                  <a:schemeClr val="tx2"/>
                </a:solidFill>
              </a:rPr>
              <a:t>Fördern statt Wiederholen:</a:t>
            </a:r>
            <a:br>
              <a:rPr lang="de-DE" sz="2200" dirty="0">
                <a:solidFill>
                  <a:schemeClr val="tx2"/>
                </a:solidFill>
              </a:rPr>
            </a:br>
            <a:r>
              <a:rPr lang="de-DE" sz="2000" dirty="0">
                <a:solidFill>
                  <a:schemeClr val="tx2"/>
                </a:solidFill>
              </a:rPr>
              <a:t>erste Versetzungsentscheidung am Ende der Klassenstufe 8</a:t>
            </a: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Tree>
    <p:extLst>
      <p:ext uri="{BB962C8B-B14F-4D97-AF65-F5344CB8AC3E}">
        <p14:creationId xmlns:p14="http://schemas.microsoft.com/office/powerpoint/2010/main" val="181558470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572001" y="1247786"/>
            <a:ext cx="4032560" cy="4845584"/>
          </a:xfrm>
          <a:prstGeom prst="rect">
            <a:avLst/>
          </a:prstGeom>
          <a:solidFill>
            <a:schemeClr val="accent3">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1247786"/>
            <a:ext cx="4162425" cy="4845584"/>
          </a:xfrm>
          <a:prstGeom prst="rect">
            <a:avLst/>
          </a:prstGeom>
          <a:solidFill>
            <a:schemeClr val="accent5">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515851" y="2074704"/>
            <a:ext cx="8086725" cy="388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marL="358775" eaLnBrk="1" hangingPunct="1">
              <a:tabLst>
                <a:tab pos="358775" algn="l"/>
                <a:tab pos="8074025" algn="r"/>
              </a:tabLst>
            </a:pPr>
            <a:endParaRPr lang="de-DE" altLang="de-DE" sz="2400" dirty="0">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eines gebundenen Ganztags: </a:t>
            </a:r>
          </a:p>
          <a:p>
            <a:pPr indent="358775" eaLnBrk="1" hangingPunct="1"/>
            <a:r>
              <a:rPr lang="de-DE" altLang="de-DE" sz="2200" b="1" dirty="0">
                <a:solidFill>
                  <a:schemeClr val="tx2"/>
                </a:solidFill>
                <a:latin typeface="+mn-lt"/>
              </a:rPr>
              <a:t>an etlichen Gemeinschaftsschulen und Gymnasien</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kostenlos</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verbindlich an 4 Tagen pro Woche</a:t>
            </a:r>
            <a:endParaRPr lang="de-DE" altLang="de-DE" sz="2200" strike="sngStrike" dirty="0">
              <a:solidFill>
                <a:schemeClr val="tx2"/>
              </a:solidFill>
              <a:latin typeface="+mn-lt"/>
            </a:endParaRPr>
          </a:p>
          <a:p>
            <a:pPr marL="358775" eaLnBrk="1" hangingPunct="1">
              <a:tabLst>
                <a:tab pos="358775" algn="l"/>
                <a:tab pos="8074025" algn="r"/>
              </a:tabLst>
            </a:pPr>
            <a:endParaRPr lang="de-DE" altLang="de-DE" sz="2200" strike="sngStrike" dirty="0">
              <a:solidFill>
                <a:schemeClr val="tx2"/>
              </a:solidFill>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Freiwillige Ganztagsschule: </a:t>
            </a:r>
          </a:p>
          <a:p>
            <a:pPr indent="358775" eaLnBrk="1" hangingPunct="1"/>
            <a:r>
              <a:rPr lang="de-DE" altLang="de-DE" sz="2200" b="1" dirty="0">
                <a:solidFill>
                  <a:schemeClr val="tx2"/>
                </a:solidFill>
                <a:latin typeface="+mn-lt"/>
              </a:rPr>
              <a:t>an allen Schulen ohne gebundenen Ganztag</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kostenpflichtig (externe Trägerschaft)</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täglich oder an einzelnen Wochentagen</a:t>
            </a:r>
            <a:endParaRPr lang="de-DE" altLang="de-DE" sz="2200" b="1" strike="sngStrike" dirty="0">
              <a:solidFill>
                <a:schemeClr val="tx2"/>
              </a:solidFill>
              <a:latin typeface="+mn-lt"/>
            </a:endParaRPr>
          </a:p>
          <a:p>
            <a:pPr eaLnBrk="1" hangingPunct="1"/>
            <a:endParaRPr lang="de-DE" altLang="de-DE" sz="2400" b="1" strike="sngStrike" dirty="0">
              <a:latin typeface="+mn-lt"/>
            </a:endParaRPr>
          </a:p>
        </p:txBody>
      </p:sp>
      <p:sp>
        <p:nvSpPr>
          <p:cNvPr id="9244" name="Text Box 8"/>
          <p:cNvSpPr txBox="1">
            <a:spLocks noChangeArrowheads="1"/>
          </p:cNvSpPr>
          <p:nvPr/>
        </p:nvSpPr>
        <p:spPr bwMode="auto">
          <a:xfrm>
            <a:off x="179512" y="1269489"/>
            <a:ext cx="8193398" cy="369332"/>
          </a:xfrm>
          <a:prstGeom prst="rect">
            <a:avLst/>
          </a:prstGeom>
          <a:noFill/>
          <a:ln>
            <a:noFill/>
          </a:ln>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1800" b="1" dirty="0">
                <a:solidFill>
                  <a:schemeClr val="tx2"/>
                </a:solidFill>
                <a:latin typeface="+mn-lt"/>
              </a:rPr>
              <a:t>Gemeinschaftsschule und Gymnasium</a:t>
            </a:r>
          </a:p>
        </p:txBody>
      </p:sp>
      <p:sp>
        <p:nvSpPr>
          <p:cNvPr id="34" name="Datumsplatzhalter 3"/>
          <p:cNvSpPr txBox="1">
            <a:spLocks/>
          </p:cNvSpPr>
          <p:nvPr/>
        </p:nvSpPr>
        <p:spPr>
          <a:xfrm>
            <a:off x="323528" y="6412457"/>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2" name="Titel 1"/>
          <p:cNvSpPr>
            <a:spLocks noGrp="1"/>
          </p:cNvSpPr>
          <p:nvPr>
            <p:ph type="title"/>
          </p:nvPr>
        </p:nvSpPr>
        <p:spPr/>
        <p:txBody>
          <a:bodyPr/>
          <a:lstStyle/>
          <a:p>
            <a:r>
              <a:rPr lang="de-DE" dirty="0"/>
              <a:t>Ganztagsangebote</a:t>
            </a:r>
          </a:p>
        </p:txBody>
      </p:sp>
    </p:spTree>
    <p:extLst>
      <p:ext uri="{BB962C8B-B14F-4D97-AF65-F5344CB8AC3E}">
        <p14:creationId xmlns:p14="http://schemas.microsoft.com/office/powerpoint/2010/main" val="3505667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223963" y="1125538"/>
            <a:ext cx="7380287" cy="947737"/>
          </a:xfrm>
        </p:spPr>
        <p:txBody>
          <a:bodyPr/>
          <a:lstStyle/>
          <a:p>
            <a:r>
              <a:rPr lang="de-DE" altLang="de-DE" dirty="0"/>
              <a:t>Schulstruktur im Saarland</a:t>
            </a:r>
          </a:p>
        </p:txBody>
      </p:sp>
      <p:sp>
        <p:nvSpPr>
          <p:cNvPr id="1945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986A25D8-ADDB-45D7-B40A-E9F3F11FCCD9}" type="datetime1">
              <a:rPr lang="de-DE" altLang="de-DE">
                <a:solidFill>
                  <a:schemeClr val="tx2"/>
                </a:solidFill>
              </a:rPr>
              <a:pPr fontAlgn="base">
                <a:spcBef>
                  <a:spcPct val="0"/>
                </a:spcBef>
                <a:spcAft>
                  <a:spcPct val="0"/>
                </a:spcAft>
              </a:pPr>
              <a:t>22.11.24</a:t>
            </a:fld>
            <a:endParaRPr lang="de-DE" altLang="de-DE" dirty="0">
              <a:solidFill>
                <a:schemeClr val="tx2"/>
              </a:solidFill>
            </a:endParaRPr>
          </a:p>
        </p:txBody>
      </p:sp>
      <p:grpSp>
        <p:nvGrpSpPr>
          <p:cNvPr id="3" name="Gruppieren 2"/>
          <p:cNvGrpSpPr/>
          <p:nvPr/>
        </p:nvGrpSpPr>
        <p:grpSpPr>
          <a:xfrm>
            <a:off x="1223963" y="2564904"/>
            <a:ext cx="6696500" cy="3454062"/>
            <a:chOff x="1115616" y="1772816"/>
            <a:chExt cx="6696500" cy="3454062"/>
          </a:xfrm>
        </p:grpSpPr>
        <p:sp>
          <p:nvSpPr>
            <p:cNvPr id="6" name="Rectangle 4"/>
            <p:cNvSpPr>
              <a:spLocks noChangeArrowheads="1"/>
            </p:cNvSpPr>
            <p:nvPr/>
          </p:nvSpPr>
          <p:spPr bwMode="auto">
            <a:xfrm>
              <a:off x="1115616" y="4362878"/>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tx2"/>
                  </a:solidFill>
                  <a:latin typeface="+mn-lt"/>
                </a:rPr>
                <a:t>Grundschule</a:t>
              </a:r>
            </a:p>
          </p:txBody>
        </p:sp>
        <p:sp>
          <p:nvSpPr>
            <p:cNvPr id="7" name="Rectangle 5"/>
            <p:cNvSpPr>
              <a:spLocks noChangeArrowheads="1"/>
            </p:cNvSpPr>
            <p:nvPr/>
          </p:nvSpPr>
          <p:spPr bwMode="auto">
            <a:xfrm>
              <a:off x="5580116" y="2418878"/>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8" name="Rectangle 6"/>
            <p:cNvSpPr>
              <a:spLocks noChangeArrowheads="1"/>
            </p:cNvSpPr>
            <p:nvPr/>
          </p:nvSpPr>
          <p:spPr bwMode="auto">
            <a:xfrm>
              <a:off x="1115616" y="2418878"/>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
          <p:nvSpPr>
            <p:cNvPr id="9" name="Rectangle 6"/>
            <p:cNvSpPr>
              <a:spLocks noChangeArrowheads="1"/>
            </p:cNvSpPr>
            <p:nvPr/>
          </p:nvSpPr>
          <p:spPr bwMode="auto">
            <a:xfrm>
              <a:off x="3347866" y="1772816"/>
              <a:ext cx="2232000" cy="1620000"/>
            </a:xfrm>
            <a:prstGeom prst="rect">
              <a:avLst/>
            </a:prstGeom>
            <a:solidFill>
              <a:schemeClr val="tx2">
                <a:lumMod val="10000"/>
                <a:lumOff val="9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Berufliche</a:t>
              </a:r>
              <a:br>
                <a:rPr lang="de-DE" altLang="de-DE" sz="2200" dirty="0">
                  <a:solidFill>
                    <a:schemeClr val="tx2"/>
                  </a:solidFill>
                  <a:latin typeface="+mn-lt"/>
                </a:rPr>
              </a:br>
              <a:r>
                <a:rPr lang="de-DE" altLang="de-DE" sz="2200" dirty="0">
                  <a:solidFill>
                    <a:schemeClr val="tx2"/>
                  </a:solidFill>
                  <a:latin typeface="+mn-lt"/>
                </a:rPr>
                <a:t> Schulen</a:t>
              </a:r>
            </a:p>
          </p:txBody>
        </p:sp>
      </p:grpSp>
    </p:spTree>
    <p:extLst>
      <p:ext uri="{BB962C8B-B14F-4D97-AF65-F5344CB8AC3E}">
        <p14:creationId xmlns:p14="http://schemas.microsoft.com/office/powerpoint/2010/main" val="14776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a:xfrm>
            <a:off x="1223963" y="1125538"/>
            <a:ext cx="7380287" cy="947737"/>
          </a:xfrm>
        </p:spPr>
        <p:txBody>
          <a:bodyPr/>
          <a:lstStyle/>
          <a:p>
            <a:r>
              <a:rPr lang="de-DE" altLang="de-DE" dirty="0"/>
              <a:t>Möglichkeiten der beruflichen Bildung.</a:t>
            </a:r>
          </a:p>
        </p:txBody>
      </p:sp>
      <p:sp>
        <p:nvSpPr>
          <p:cNvPr id="23554" name="Inhaltsplatzhalter 2"/>
          <p:cNvSpPr>
            <a:spLocks noGrp="1"/>
          </p:cNvSpPr>
          <p:nvPr>
            <p:ph idx="1"/>
          </p:nvPr>
        </p:nvSpPr>
        <p:spPr>
          <a:xfrm>
            <a:off x="1223963" y="2257425"/>
            <a:ext cx="7380287" cy="3763963"/>
          </a:xfrm>
        </p:spPr>
        <p:txBody>
          <a:bodyPr/>
          <a:lstStyle/>
          <a:p>
            <a:endParaRPr lang="de-DE" altLang="de-DE" dirty="0"/>
          </a:p>
        </p:txBody>
      </p:sp>
      <p:sp>
        <p:nvSpPr>
          <p:cNvPr id="23555"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EF8AB5F4-6F55-4B54-97D8-37E1958CA051}" type="datetime1">
              <a:rPr lang="de-DE" altLang="de-DE">
                <a:solidFill>
                  <a:schemeClr val="tx2"/>
                </a:solidFill>
              </a:rPr>
              <a:pPr fontAlgn="base">
                <a:spcBef>
                  <a:spcPct val="0"/>
                </a:spcBef>
                <a:spcAft>
                  <a:spcPct val="0"/>
                </a:spcAft>
              </a:pPr>
              <a:t>22.11.24</a:t>
            </a:fld>
            <a:endParaRPr lang="de-DE" altLang="de-DE">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23055" y="1605465"/>
            <a:ext cx="772229" cy="2861389"/>
          </a:xfrm>
          <a:prstGeom prst="rect">
            <a:avLst/>
          </a:prstGeom>
          <a:solidFill>
            <a:schemeClr val="tx2">
              <a:lumMod val="10000"/>
              <a:lumOff val="90000"/>
              <a:alpha val="49804"/>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a:solidFill>
                  <a:schemeClr val="tx2"/>
                </a:solidFill>
              </a:rPr>
              <a:t>Deutsch-franz. Berufs-schul-zweige</a:t>
            </a:r>
          </a:p>
        </p:txBody>
      </p:sp>
      <p:sp>
        <p:nvSpPr>
          <p:cNvPr id="38" name="Rechteck 37"/>
          <p:cNvSpPr/>
          <p:nvPr/>
        </p:nvSpPr>
        <p:spPr>
          <a:xfrm>
            <a:off x="5079372" y="1602620"/>
            <a:ext cx="696172" cy="2864235"/>
          </a:xfrm>
          <a:prstGeom prst="rect">
            <a:avLst/>
          </a:prstGeom>
          <a:solidFill>
            <a:schemeClr val="tx2">
              <a:lumMod val="10000"/>
              <a:lumOff val="90000"/>
              <a:alpha val="49804"/>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a:solidFill>
                  <a:schemeClr val="tx2"/>
                </a:solidFill>
              </a:rPr>
              <a:t>Deutsch-franz. Berufs-schul-zweige</a:t>
            </a:r>
          </a:p>
        </p:txBody>
      </p:sp>
      <p:grpSp>
        <p:nvGrpSpPr>
          <p:cNvPr id="5" name="Gruppieren 4"/>
          <p:cNvGrpSpPr>
            <a:grpSpLocks/>
          </p:cNvGrpSpPr>
          <p:nvPr/>
        </p:nvGrpSpPr>
        <p:grpSpPr bwMode="auto">
          <a:xfrm>
            <a:off x="395288" y="4373557"/>
            <a:ext cx="8208958" cy="976527"/>
            <a:chOff x="339138" y="3881909"/>
            <a:chExt cx="6020024" cy="976615"/>
          </a:xfrm>
        </p:grpSpPr>
        <p:grpSp>
          <p:nvGrpSpPr>
            <p:cNvPr id="6160" name="Gruppieren 3"/>
            <p:cNvGrpSpPr>
              <a:grpSpLocks noChangeAspect="1"/>
            </p:cNvGrpSpPr>
            <p:nvPr/>
          </p:nvGrpSpPr>
          <p:grpSpPr bwMode="auto">
            <a:xfrm>
              <a:off x="339138" y="3887713"/>
              <a:ext cx="1900838" cy="970806"/>
              <a:chOff x="317936" y="4974010"/>
              <a:chExt cx="2472973" cy="1323604"/>
            </a:xfrm>
          </p:grpSpPr>
          <p:sp>
            <p:nvSpPr>
              <p:cNvPr id="6168" name="Rectangle 23"/>
              <p:cNvSpPr>
                <a:spLocks noChangeArrowheads="1"/>
              </p:cNvSpPr>
              <p:nvPr/>
            </p:nvSpPr>
            <p:spPr bwMode="auto">
              <a:xfrm>
                <a:off x="317936" y="4974010"/>
                <a:ext cx="2472973" cy="1323604"/>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37175" y="4975973"/>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45775" y="3881909"/>
              <a:ext cx="1913387" cy="950885"/>
              <a:chOff x="6090110" y="4906056"/>
              <a:chExt cx="2608715" cy="1296443"/>
            </a:xfrm>
          </p:grpSpPr>
          <p:sp>
            <p:nvSpPr>
              <p:cNvPr id="6163" name="Rectangle 25"/>
              <p:cNvSpPr>
                <a:spLocks noChangeArrowheads="1"/>
              </p:cNvSpPr>
              <p:nvPr/>
            </p:nvSpPr>
            <p:spPr bwMode="auto">
              <a:xfrm>
                <a:off x="6107220" y="4906056"/>
                <a:ext cx="2591605" cy="1296443"/>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090110" y="49159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324359"/>
              <a:ext cx="6017557" cy="534165"/>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6" name="Rechteck 5"/>
          <p:cNvSpPr/>
          <p:nvPr/>
        </p:nvSpPr>
        <p:spPr>
          <a:xfrm>
            <a:off x="3990534" y="1602621"/>
            <a:ext cx="1004775" cy="2864232"/>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defRPr/>
            </a:pPr>
            <a:r>
              <a:rPr lang="de-DE" sz="1000" b="1" dirty="0">
                <a:solidFill>
                  <a:schemeClr val="tx2"/>
                </a:solidFill>
              </a:rPr>
              <a:t>DUALE</a:t>
            </a:r>
          </a:p>
          <a:p>
            <a:pPr algn="ctr">
              <a:spcBef>
                <a:spcPts val="600"/>
              </a:spcBef>
              <a:spcAft>
                <a:spcPts val="600"/>
              </a:spcAft>
              <a:defRPr/>
            </a:pPr>
            <a:r>
              <a:rPr lang="de-DE" sz="1000" b="1" dirty="0">
                <a:solidFill>
                  <a:schemeClr val="tx2"/>
                </a:solidFill>
              </a:rPr>
              <a:t>BERUFS-AUSBILDUNG</a:t>
            </a: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solidFill>
                  <a:schemeClr val="tx2"/>
                </a:solidFill>
                <a:latin typeface="+mn-lt"/>
              </a:rPr>
              <a:t>Auch nach einer beruflichen Ausbildung ist es möglich, den Mittleren Bildungsabschluss, die Fachhochschulreife oder das Abitur anzustreben. Außerdem besteht der Weg der beruflichen Weiterbildung (z. B. Fachschulen, Meisterschule) oder die Möglichkeit mit Berufserfahrung ohne Abitur eine Höhere Berufsfachschule zu besuchen oder zu studieren.</a:t>
            </a:r>
          </a:p>
        </p:txBody>
      </p:sp>
      <p:sp>
        <p:nvSpPr>
          <p:cNvPr id="36" name="Datumsplatzhalter 3"/>
          <p:cNvSpPr txBox="1">
            <a:spLocks/>
          </p:cNvSpPr>
          <p:nvPr/>
        </p:nvSpPr>
        <p:spPr>
          <a:xfrm>
            <a:off x="395287"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13" name="Rechteckige Legende 12"/>
          <p:cNvSpPr/>
          <p:nvPr/>
        </p:nvSpPr>
        <p:spPr>
          <a:xfrm>
            <a:off x="3718488" y="963147"/>
            <a:ext cx="5185667" cy="1099401"/>
          </a:xfrm>
          <a:prstGeom prst="wedgeRectCallout">
            <a:avLst>
              <a:gd name="adj1" fmla="val -28823"/>
              <a:gd name="adj2" fmla="val 92391"/>
            </a:avLst>
          </a:prstGeom>
          <a:solidFill>
            <a:schemeClr val="bg1">
              <a:alpha val="9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2"/>
                </a:solidFill>
              </a:rPr>
              <a:t>Abschlüsse:</a:t>
            </a:r>
          </a:p>
          <a:p>
            <a:pPr algn="ctr">
              <a:lnSpc>
                <a:spcPct val="105000"/>
              </a:lnSpc>
            </a:pPr>
            <a:r>
              <a:rPr lang="de-DE" sz="1500" dirty="0">
                <a:solidFill>
                  <a:schemeClr val="tx2"/>
                </a:solidFill>
              </a:rPr>
              <a:t>Berufsschulabschluss, abgeschlossene Berufsausbildung</a:t>
            </a:r>
          </a:p>
          <a:p>
            <a:pPr algn="ctr">
              <a:lnSpc>
                <a:spcPct val="105000"/>
              </a:lnSpc>
            </a:pPr>
            <a:r>
              <a:rPr lang="de-DE" sz="1500" dirty="0">
                <a:solidFill>
                  <a:schemeClr val="tx2"/>
                </a:solidFill>
              </a:rPr>
              <a:t>und evtl. Hauptschulabschluss, Mittlerer Bildungsabschluss oder Fachhochschulreife</a:t>
            </a:r>
          </a:p>
        </p:txBody>
      </p:sp>
      <p:sp>
        <p:nvSpPr>
          <p:cNvPr id="3" name="Rechteckiger Pfeil 2"/>
          <p:cNvSpPr/>
          <p:nvPr/>
        </p:nvSpPr>
        <p:spPr>
          <a:xfrm>
            <a:off x="1355622" y="2431143"/>
            <a:ext cx="1728048" cy="1916686"/>
          </a:xfrm>
          <a:prstGeom prst="bentArrow">
            <a:avLst/>
          </a:prstGeom>
          <a:solidFill>
            <a:schemeClr val="bg1"/>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9" name="Rechteckiger Pfeil 38"/>
          <p:cNvSpPr/>
          <p:nvPr/>
        </p:nvSpPr>
        <p:spPr>
          <a:xfrm flipH="1">
            <a:off x="5816698" y="2431143"/>
            <a:ext cx="1728048" cy="1916686"/>
          </a:xfrm>
          <a:prstGeom prst="bentArrow">
            <a:avLst/>
          </a:prstGeom>
          <a:solidFill>
            <a:schemeClr val="bg1"/>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4" name="Titel 3"/>
          <p:cNvSpPr>
            <a:spLocks noGrp="1"/>
          </p:cNvSpPr>
          <p:nvPr>
            <p:ph type="title"/>
          </p:nvPr>
        </p:nvSpPr>
        <p:spPr/>
        <p:txBody>
          <a:bodyPr/>
          <a:lstStyle/>
          <a:p>
            <a:r>
              <a:rPr lang="de-DE" dirty="0"/>
              <a:t>Möglichkeiten der beruflichen Bildung</a:t>
            </a:r>
          </a:p>
        </p:txBody>
      </p:sp>
    </p:spTree>
    <p:extLst>
      <p:ext uri="{BB962C8B-B14F-4D97-AF65-F5344CB8AC3E}">
        <p14:creationId xmlns:p14="http://schemas.microsoft.com/office/powerpoint/2010/main" val="27958973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7" grpId="0"/>
      <p:bldP spid="13" grpId="0" animBg="1"/>
      <p:bldP spid="3"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090898" y="1696574"/>
            <a:ext cx="770669" cy="2758971"/>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BERUFS-FACH-SCHULE</a:t>
            </a:r>
          </a:p>
        </p:txBody>
      </p:sp>
      <p:sp>
        <p:nvSpPr>
          <p:cNvPr id="29" name="Rechteck 28"/>
          <p:cNvSpPr/>
          <p:nvPr/>
        </p:nvSpPr>
        <p:spPr>
          <a:xfrm>
            <a:off x="4033018" y="1706099"/>
            <a:ext cx="719237" cy="2754108"/>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FACH-OBER-SCHULE</a:t>
            </a:r>
          </a:p>
        </p:txBody>
      </p:sp>
      <p:sp>
        <p:nvSpPr>
          <p:cNvPr id="30" name="Rechteck 29"/>
          <p:cNvSpPr/>
          <p:nvPr/>
        </p:nvSpPr>
        <p:spPr>
          <a:xfrm>
            <a:off x="4914180" y="1725085"/>
            <a:ext cx="1078312" cy="2735122"/>
          </a:xfrm>
          <a:prstGeom prst="rect">
            <a:avLst/>
          </a:prstGeom>
          <a:solidFill>
            <a:schemeClr val="accent1">
              <a:lumMod val="20000"/>
              <a:lumOff val="8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pPr>
            <a:r>
              <a:rPr lang="de-DE" sz="1000" b="1" dirty="0">
                <a:solidFill>
                  <a:schemeClr val="tx2"/>
                </a:solidFill>
              </a:rPr>
              <a:t>BERUFLICHES OBERSTUFEN-GYMNASIUM</a:t>
            </a:r>
          </a:p>
        </p:txBody>
      </p:sp>
      <p:sp>
        <p:nvSpPr>
          <p:cNvPr id="13" name="Rechteckige Legende 12"/>
          <p:cNvSpPr/>
          <p:nvPr/>
        </p:nvSpPr>
        <p:spPr>
          <a:xfrm>
            <a:off x="3452940" y="962336"/>
            <a:ext cx="5185667" cy="1099401"/>
          </a:xfrm>
          <a:prstGeom prst="wedgeRectCallout">
            <a:avLst>
              <a:gd name="adj1" fmla="val -28823"/>
              <a:gd name="adj2" fmla="val 92391"/>
            </a:avLst>
          </a:prstGeom>
          <a:solidFill>
            <a:schemeClr val="bg1">
              <a:alpha val="9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2"/>
                </a:solidFill>
              </a:rPr>
              <a:t>Je nach Schulform folgende Abschlüsse:</a:t>
            </a:r>
          </a:p>
          <a:p>
            <a:pPr algn="ctr">
              <a:lnSpc>
                <a:spcPct val="105000"/>
              </a:lnSpc>
            </a:pPr>
            <a:r>
              <a:rPr lang="de-DE" sz="1500" dirty="0">
                <a:solidFill>
                  <a:schemeClr val="tx2"/>
                </a:solidFill>
              </a:rPr>
              <a:t>Mittlerer Bildungsabschluss,  Fachhochschulreife, Allgemeine Hochschulreife (Abitur)</a:t>
            </a:r>
          </a:p>
        </p:txBody>
      </p:sp>
      <p:grpSp>
        <p:nvGrpSpPr>
          <p:cNvPr id="5" name="Gruppieren 4"/>
          <p:cNvGrpSpPr>
            <a:grpSpLocks/>
          </p:cNvGrpSpPr>
          <p:nvPr/>
        </p:nvGrpSpPr>
        <p:grpSpPr bwMode="auto">
          <a:xfrm>
            <a:off x="395288" y="4361982"/>
            <a:ext cx="8208961" cy="988100"/>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1652049" cy="48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chemeClr val="tx2"/>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7" name="Textfeld 6"/>
          <p:cNvSpPr txBox="1">
            <a:spLocks noChangeArrowheads="1"/>
          </p:cNvSpPr>
          <p:nvPr/>
        </p:nvSpPr>
        <p:spPr bwMode="auto">
          <a:xfrm>
            <a:off x="395288" y="5374140"/>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solidFill>
                  <a:schemeClr val="tx2"/>
                </a:solidFill>
                <a:latin typeface="+mn-lt"/>
              </a:rPr>
              <a:t>Je nach Schulform besteht nach Abschluss die Möglichkeit einer Berufsausbildung, des Besuchs der Fachoberschule, eines Beruflichen Oberstufengymnasiums oder einer Höheren Berufsfachschule sowie des Studiums an einer Fachhochschule bzw. Universität.</a:t>
            </a:r>
          </a:p>
        </p:txBody>
      </p:sp>
      <p:sp>
        <p:nvSpPr>
          <p:cNvPr id="36" name="Datumsplatzhalter 3"/>
          <p:cNvSpPr txBox="1">
            <a:spLocks/>
          </p:cNvSpPr>
          <p:nvPr/>
        </p:nvSpPr>
        <p:spPr>
          <a:xfrm>
            <a:off x="476718"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35" name="Rechteckiger Pfeil 34"/>
          <p:cNvSpPr/>
          <p:nvPr/>
        </p:nvSpPr>
        <p:spPr>
          <a:xfrm>
            <a:off x="1264716" y="2429119"/>
            <a:ext cx="1728048" cy="1916686"/>
          </a:xfrm>
          <a:prstGeom prst="bentArrow">
            <a:avLst/>
          </a:prstGeom>
          <a:solidFill>
            <a:schemeClr val="bg1"/>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7" name="Rechteckiger Pfeil 36"/>
          <p:cNvSpPr/>
          <p:nvPr/>
        </p:nvSpPr>
        <p:spPr>
          <a:xfrm flipH="1">
            <a:off x="6068692" y="2429119"/>
            <a:ext cx="1728048" cy="1916686"/>
          </a:xfrm>
          <a:prstGeom prst="bentArrow">
            <a:avLst/>
          </a:prstGeom>
          <a:solidFill>
            <a:schemeClr val="bg1"/>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 name="Titel 1"/>
          <p:cNvSpPr>
            <a:spLocks noGrp="1"/>
          </p:cNvSpPr>
          <p:nvPr>
            <p:ph type="title"/>
          </p:nvPr>
        </p:nvSpPr>
        <p:spPr/>
        <p:txBody>
          <a:bodyPr/>
          <a:lstStyle/>
          <a:p>
            <a:r>
              <a:rPr lang="de-DE" dirty="0"/>
              <a:t>Möglichkeiten der beruflichen Bildung</a:t>
            </a:r>
          </a:p>
        </p:txBody>
      </p:sp>
    </p:spTree>
    <p:extLst>
      <p:ext uri="{BB962C8B-B14F-4D97-AF65-F5344CB8AC3E}">
        <p14:creationId xmlns:p14="http://schemas.microsoft.com/office/powerpoint/2010/main" val="11755009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1223963" y="1125538"/>
            <a:ext cx="7380287" cy="947737"/>
          </a:xfrm>
        </p:spPr>
        <p:txBody>
          <a:bodyPr/>
          <a:lstStyle/>
          <a:p>
            <a:r>
              <a:rPr lang="de-DE" altLang="de-DE" dirty="0"/>
              <a:t>Anmeldung und Termine</a:t>
            </a:r>
          </a:p>
        </p:txBody>
      </p:sp>
      <p:sp>
        <p:nvSpPr>
          <p:cNvPr id="24578" name="Inhaltsplatzhalter 2"/>
          <p:cNvSpPr>
            <a:spLocks noGrp="1"/>
          </p:cNvSpPr>
          <p:nvPr>
            <p:ph idx="1"/>
          </p:nvPr>
        </p:nvSpPr>
        <p:spPr>
          <a:xfrm>
            <a:off x="1223963" y="2257425"/>
            <a:ext cx="7380287" cy="3763963"/>
          </a:xfrm>
        </p:spPr>
        <p:txBody>
          <a:bodyPr/>
          <a:lstStyle/>
          <a:p>
            <a:r>
              <a:rPr lang="de-DE" altLang="de-DE" dirty="0"/>
              <a:t>Wie geht es weiter nach der Entscheidung</a:t>
            </a:r>
          </a:p>
        </p:txBody>
      </p:sp>
      <p:sp>
        <p:nvSpPr>
          <p:cNvPr id="2457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DD242E5E-C9C9-4E7A-B3D6-FD7358C4EB73}" type="datetime1">
              <a:rPr lang="de-DE" altLang="de-DE">
                <a:solidFill>
                  <a:schemeClr val="tx2"/>
                </a:solidFill>
              </a:rPr>
              <a:pPr fontAlgn="base">
                <a:spcBef>
                  <a:spcPct val="0"/>
                </a:spcBef>
                <a:spcAft>
                  <a:spcPct val="0"/>
                </a:spcAft>
              </a:pPr>
              <a:t>22.11.24</a:t>
            </a:fld>
            <a:endParaRPr lang="de-DE" altLang="de-DE">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 name="Titel 1"/>
          <p:cNvSpPr>
            <a:spLocks noGrp="1"/>
          </p:cNvSpPr>
          <p:nvPr>
            <p:ph type="title"/>
          </p:nvPr>
        </p:nvSpPr>
        <p:spPr/>
        <p:txBody>
          <a:bodyPr/>
          <a:lstStyle/>
          <a:p>
            <a:r>
              <a:rPr lang="de-DE" dirty="0"/>
              <a:t>Entscheidungshilfen bei der Schulwahl</a:t>
            </a:r>
          </a:p>
        </p:txBody>
      </p:sp>
      <p:sp>
        <p:nvSpPr>
          <p:cNvPr id="8" name="Inhaltsplatzhalter 7"/>
          <p:cNvSpPr>
            <a:spLocks noGrp="1"/>
          </p:cNvSpPr>
          <p:nvPr>
            <p:ph idx="1"/>
          </p:nvPr>
        </p:nvSpPr>
        <p:spPr/>
        <p:txBody>
          <a:bodyPr/>
          <a:lstStyle/>
          <a:p>
            <a:r>
              <a:rPr lang="de-DE" sz="2000" dirty="0">
                <a:solidFill>
                  <a:schemeClr val="tx2"/>
                </a:solidFill>
              </a:rPr>
              <a:t>Sie kennen Ihr Kind und vertrauen der </a:t>
            </a:r>
            <a:r>
              <a:rPr lang="de-DE" sz="2000" b="1" dirty="0">
                <a:solidFill>
                  <a:schemeClr val="tx2"/>
                </a:solidFill>
              </a:rPr>
              <a:t>Beratung der Grundschule</a:t>
            </a:r>
          </a:p>
          <a:p>
            <a:endParaRPr lang="de-DE" sz="2000" dirty="0">
              <a:solidFill>
                <a:schemeClr val="tx2"/>
              </a:solidFill>
            </a:endParaRPr>
          </a:p>
          <a:p>
            <a:r>
              <a:rPr lang="de-DE" sz="2000" dirty="0">
                <a:solidFill>
                  <a:schemeClr val="tx2"/>
                </a:solidFill>
              </a:rPr>
              <a:t>Bitte nutzen Sie auch die </a:t>
            </a:r>
            <a:r>
              <a:rPr lang="de-DE" sz="2000" b="1" dirty="0">
                <a:solidFill>
                  <a:schemeClr val="tx2"/>
                </a:solidFill>
              </a:rPr>
              <a:t>individuellen Beratungsangebote </a:t>
            </a:r>
            <a:r>
              <a:rPr lang="de-DE" sz="2000" dirty="0">
                <a:solidFill>
                  <a:schemeClr val="tx2"/>
                </a:solidFill>
              </a:rPr>
              <a:t>an den Gemeinschaftsschulen </a:t>
            </a:r>
            <a:r>
              <a:rPr lang="de-DE" sz="2000" u="sng" dirty="0">
                <a:solidFill>
                  <a:schemeClr val="tx2"/>
                </a:solidFill>
              </a:rPr>
              <a:t>in Ihrer Nachbarschaft</a:t>
            </a:r>
            <a:r>
              <a:rPr lang="de-DE" sz="2000" dirty="0">
                <a:solidFill>
                  <a:schemeClr val="tx2"/>
                </a:solidFill>
              </a:rPr>
              <a:t> und den Gymnasien </a:t>
            </a:r>
          </a:p>
          <a:p>
            <a:endParaRPr lang="de-DE" sz="2000" dirty="0">
              <a:solidFill>
                <a:schemeClr val="tx2"/>
              </a:solidFill>
            </a:endParaRPr>
          </a:p>
          <a:p>
            <a:r>
              <a:rPr lang="de-DE" sz="2000" dirty="0">
                <a:solidFill>
                  <a:schemeClr val="tx2"/>
                </a:solidFill>
              </a:rPr>
              <a:t>Die Informationsveranstaltungen und die Tage der offenen Tür an den einzelnen Schulstandorten geben weitere Entscheidungshilfen, um für Ihr Kind den </a:t>
            </a:r>
            <a:r>
              <a:rPr lang="de-DE" sz="2000" b="1" dirty="0">
                <a:solidFill>
                  <a:schemeClr val="tx2"/>
                </a:solidFill>
              </a:rPr>
              <a:t>passenden Schulstandort</a:t>
            </a:r>
            <a:r>
              <a:rPr lang="de-DE" sz="2000" dirty="0">
                <a:solidFill>
                  <a:schemeClr val="tx2"/>
                </a:solidFill>
              </a:rPr>
              <a:t> zu finden.</a:t>
            </a:r>
          </a:p>
          <a:p>
            <a:endParaRPr lang="de-DE" dirty="0"/>
          </a:p>
        </p:txBody>
      </p:sp>
    </p:spTree>
    <p:extLst>
      <p:ext uri="{BB962C8B-B14F-4D97-AF65-F5344CB8AC3E}">
        <p14:creationId xmlns:p14="http://schemas.microsoft.com/office/powerpoint/2010/main" val="220897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Halbjahres-zeugnis</a:t>
            </a:r>
          </a:p>
          <a:p>
            <a:pPr algn="ctr" eaLnBrk="1" hangingPunct="1"/>
            <a:r>
              <a:rPr lang="de-DE" altLang="de-DE" sz="1800" dirty="0">
                <a:solidFill>
                  <a:schemeClr val="tx2"/>
                </a:solidFill>
                <a:latin typeface="Saar" panose="00000500000000000000" pitchFamily="2" charset="0"/>
              </a:rPr>
              <a:t>mit </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Entwicklungsbericht</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noFill/>
          <a:ln w="9525" algn="ctr">
            <a:no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solidFill>
                  <a:schemeClr val="tx2"/>
                </a:solidFill>
                <a:latin typeface="Saar" panose="00000500000000000000" pitchFamily="2" charset="0"/>
              </a:rPr>
              <a:t>Ausgabe: </a:t>
            </a:r>
            <a:r>
              <a:rPr lang="de-DE" altLang="de-DE" sz="1800" b="1" dirty="0">
                <a:solidFill>
                  <a:schemeClr val="tx2"/>
                </a:solidFill>
                <a:latin typeface="Saar" panose="00000500000000000000" pitchFamily="2" charset="0"/>
              </a:rPr>
              <a:t>Freitag, 31. Januar 2025</a:t>
            </a:r>
          </a:p>
        </p:txBody>
      </p:sp>
      <p:sp>
        <p:nvSpPr>
          <p:cNvPr id="297999" name="Rectangle 15"/>
          <p:cNvSpPr>
            <a:spLocks noChangeArrowheads="1"/>
          </p:cNvSpPr>
          <p:nvPr/>
        </p:nvSpPr>
        <p:spPr bwMode="auto">
          <a:xfrm>
            <a:off x="3829050" y="26987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accent5">
                <a:lumMod val="75000"/>
              </a:schemeClr>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Beratungs-gespräche</a:t>
            </a:r>
          </a:p>
          <a:p>
            <a:pPr algn="ctr" eaLnBrk="1" hangingPunct="1"/>
            <a:r>
              <a:rPr lang="de-DE" altLang="de-DE" sz="1800" dirty="0">
                <a:solidFill>
                  <a:schemeClr val="tx2"/>
                </a:solidFill>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12702" cy="945625"/>
          </a:xfrm>
          <a:prstGeom prst="rect">
            <a:avLst/>
          </a:prstGeom>
          <a:solidFill>
            <a:srgbClr val="FFFFFF"/>
          </a:solidFill>
          <a:ln w="9525" algn="ctr">
            <a:solidFill>
              <a:schemeClr val="accent5">
                <a:lumMod val="75000"/>
              </a:schemeClr>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solidFill>
                  <a:schemeClr val="tx2"/>
                </a:solidFill>
                <a:latin typeface="Saar" panose="00000500000000000000" pitchFamily="2" charset="0"/>
              </a:rPr>
              <a:t>von: 	</a:t>
            </a:r>
            <a:r>
              <a:rPr lang="de-DE" altLang="de-DE" sz="1800" b="1" dirty="0">
                <a:solidFill>
                  <a:schemeClr val="tx2"/>
                </a:solidFill>
                <a:latin typeface="Saar" panose="00000500000000000000" pitchFamily="2" charset="0"/>
              </a:rPr>
              <a:t>Samstag, 01. Februar 2025</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bis:	</a:t>
            </a:r>
            <a:r>
              <a:rPr lang="de-DE" altLang="de-DE" sz="1800" b="1" dirty="0">
                <a:solidFill>
                  <a:schemeClr val="tx2"/>
                </a:solidFill>
                <a:latin typeface="Saar" panose="00000500000000000000" pitchFamily="2" charset="0"/>
              </a:rPr>
              <a:t>Dienstag, 11. Februar 2025</a:t>
            </a: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3" name="Titel 2"/>
          <p:cNvSpPr>
            <a:spLocks noGrp="1"/>
          </p:cNvSpPr>
          <p:nvPr>
            <p:ph type="title"/>
          </p:nvPr>
        </p:nvSpPr>
        <p:spPr/>
        <p:txBody>
          <a:bodyPr/>
          <a:lstStyle/>
          <a:p>
            <a:r>
              <a:rPr lang="de-DE" dirty="0"/>
              <a:t>Anmeldung und Termine</a:t>
            </a:r>
          </a:p>
        </p:txBody>
      </p:sp>
    </p:spTree>
    <p:extLst>
      <p:ext uri="{BB962C8B-B14F-4D97-AF65-F5344CB8AC3E}">
        <p14:creationId xmlns:p14="http://schemas.microsoft.com/office/powerpoint/2010/main" val="1254967548"/>
      </p:ext>
    </p:extLst>
  </p:cSld>
  <p:clrMapOvr>
    <a:masterClrMapping/>
  </p:clrMapOvr>
  <p:transition>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p>
            <a:pPr algn="ctr"/>
            <a:r>
              <a:rPr lang="de-DE" altLang="de-DE" sz="2400" b="1" dirty="0">
                <a:solidFill>
                  <a:schemeClr val="tx2"/>
                </a:solidFill>
                <a:latin typeface="Saar" panose="00000500000000000000" pitchFamily="2" charset="0"/>
                <a:ea typeface="Geneva" pitchFamily="47" charset="-128"/>
              </a:rPr>
              <a:t>Anmeldung</a:t>
            </a:r>
          </a:p>
          <a:p>
            <a:pPr algn="ctr"/>
            <a:endParaRPr lang="de-DE" altLang="de-DE" sz="2400" b="1" dirty="0">
              <a:solidFill>
                <a:schemeClr val="tx2"/>
              </a:solidFill>
              <a:latin typeface="Saar" panose="00000500000000000000" pitchFamily="2" charset="0"/>
              <a:ea typeface="Geneva" pitchFamily="47" charset="-128"/>
            </a:endParaRPr>
          </a:p>
        </p:txBody>
      </p:sp>
      <p:sp>
        <p:nvSpPr>
          <p:cNvPr id="300039" name="Rectangle 7"/>
          <p:cNvSpPr>
            <a:spLocks noChangeArrowheads="1"/>
          </p:cNvSpPr>
          <p:nvPr/>
        </p:nvSpPr>
        <p:spPr bwMode="auto">
          <a:xfrm>
            <a:off x="3707880" y="3544911"/>
            <a:ext cx="4668838" cy="1684289"/>
          </a:xfrm>
          <a:prstGeom prst="rect">
            <a:avLst/>
          </a:prstGeom>
          <a:noFill/>
          <a:ln w="9525" algn="ctr">
            <a:no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chemeClr val="tx2"/>
                </a:solidFill>
                <a:latin typeface="Saar" panose="00000500000000000000" pitchFamily="2" charset="0"/>
              </a:rPr>
              <a:t>Das </a:t>
            </a:r>
            <a:r>
              <a:rPr lang="de-DE" altLang="de-DE" sz="2000" b="1" dirty="0">
                <a:solidFill>
                  <a:schemeClr val="tx2"/>
                </a:solidFill>
                <a:latin typeface="Saar" panose="00000500000000000000" pitchFamily="2" charset="0"/>
              </a:rPr>
              <a:t>Halbjahreszeugnis</a:t>
            </a:r>
            <a:r>
              <a:rPr lang="de-DE" altLang="de-DE" sz="2000" dirty="0">
                <a:solidFill>
                  <a:schemeClr val="tx2"/>
                </a:solidFill>
                <a:latin typeface="Saar" panose="00000500000000000000" pitchFamily="2" charset="0"/>
              </a:rPr>
              <a:t> der Klassenstufe 4 ist mit dem </a:t>
            </a:r>
            <a:r>
              <a:rPr lang="de-DE" altLang="de-DE" sz="2000" b="1" dirty="0">
                <a:solidFill>
                  <a:schemeClr val="tx2"/>
                </a:solidFill>
                <a:latin typeface="Saar" panose="00000500000000000000" pitchFamily="2" charset="0"/>
              </a:rPr>
              <a:t>Entwicklungsbericht</a:t>
            </a:r>
            <a:r>
              <a:rPr lang="de-DE" altLang="de-DE" sz="2000" dirty="0">
                <a:solidFill>
                  <a:schemeClr val="tx2"/>
                </a:solidFill>
                <a:latin typeface="Saar" panose="00000500000000000000" pitchFamily="2" charset="0"/>
              </a:rPr>
              <a:t> im </a:t>
            </a:r>
            <a:r>
              <a:rPr lang="de-DE" altLang="de-DE" sz="2000" b="1" dirty="0">
                <a:solidFill>
                  <a:schemeClr val="tx2"/>
                </a:solidFill>
                <a:latin typeface="Saar" panose="00000500000000000000" pitchFamily="2" charset="0"/>
              </a:rPr>
              <a:t>Original</a:t>
            </a:r>
            <a:r>
              <a:rPr lang="de-DE" altLang="de-DE" sz="2000" dirty="0">
                <a:solidFill>
                  <a:schemeClr val="tx2"/>
                </a:solidFill>
                <a:latin typeface="Saar" panose="00000500000000000000" pitchFamily="2" charset="0"/>
              </a:rPr>
              <a:t> mitzubringen. Das Original </a:t>
            </a:r>
            <a:r>
              <a:rPr lang="de-DE" altLang="de-DE" sz="2000" b="1" dirty="0">
                <a:solidFill>
                  <a:schemeClr val="tx2"/>
                </a:solidFill>
                <a:latin typeface="Saar" panose="00000500000000000000" pitchFamily="2" charset="0"/>
              </a:rPr>
              <a:t>verbleibt</a:t>
            </a:r>
            <a:r>
              <a:rPr lang="de-DE" altLang="de-DE" sz="2000" dirty="0">
                <a:solidFill>
                  <a:schemeClr val="tx2"/>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428630" cy="1068736"/>
          </a:xfrm>
          <a:prstGeom prst="rect">
            <a:avLst/>
          </a:prstGeom>
          <a:noFill/>
          <a:ln w="9525" algn="ctr">
            <a:no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solidFill>
                  <a:schemeClr val="tx2"/>
                </a:solidFill>
                <a:latin typeface="Saar" panose="00000500000000000000" pitchFamily="2" charset="0"/>
              </a:rPr>
              <a:t>Von	 	</a:t>
            </a:r>
            <a:r>
              <a:rPr lang="de-DE" altLang="de-DE" sz="2000" b="1" dirty="0">
                <a:solidFill>
                  <a:schemeClr val="tx2"/>
                </a:solidFill>
                <a:latin typeface="Saar" panose="00000500000000000000" pitchFamily="2" charset="0"/>
              </a:rPr>
              <a:t>Mittwoch, 12. Februar 2025</a:t>
            </a:r>
            <a:br>
              <a:rPr lang="de-DE" altLang="de-DE" sz="2000" dirty="0">
                <a:solidFill>
                  <a:schemeClr val="tx2"/>
                </a:solidFill>
                <a:latin typeface="Saar" panose="00000500000000000000" pitchFamily="2" charset="0"/>
              </a:rPr>
            </a:br>
            <a:r>
              <a:rPr lang="de-DE" altLang="de-DE" sz="2000" dirty="0">
                <a:solidFill>
                  <a:schemeClr val="tx2"/>
                </a:solidFill>
                <a:latin typeface="Saar" panose="00000500000000000000" pitchFamily="2" charset="0"/>
              </a:rPr>
              <a:t>bis		</a:t>
            </a:r>
            <a:r>
              <a:rPr lang="de-DE" altLang="de-DE" sz="2000" b="1" dirty="0">
                <a:solidFill>
                  <a:schemeClr val="tx2"/>
                </a:solidFill>
                <a:latin typeface="Saar" panose="00000500000000000000" pitchFamily="2" charset="0"/>
              </a:rPr>
              <a:t>Dienstag, 18. Februar 2025</a:t>
            </a:r>
          </a:p>
          <a:p>
            <a:pPr eaLnBrk="1" hangingPunct="1"/>
            <a:r>
              <a:rPr lang="de-DE" altLang="de-DE" sz="2000" b="1" dirty="0">
                <a:solidFill>
                  <a:schemeClr val="tx2"/>
                </a:solidFill>
                <a:latin typeface="Saar" panose="00000500000000000000" pitchFamily="2" charset="0"/>
              </a:rPr>
              <a:t>			 </a:t>
            </a:r>
            <a:r>
              <a:rPr lang="de-DE" altLang="de-DE" sz="2000" dirty="0">
                <a:solidFill>
                  <a:schemeClr val="tx2"/>
                </a:solidFill>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2" name="Titel 1"/>
          <p:cNvSpPr>
            <a:spLocks noGrp="1"/>
          </p:cNvSpPr>
          <p:nvPr>
            <p:ph type="title"/>
          </p:nvPr>
        </p:nvSpPr>
        <p:spPr/>
        <p:txBody>
          <a:bodyPr/>
          <a:lstStyle/>
          <a:p>
            <a:r>
              <a:rPr lang="de-DE" dirty="0"/>
              <a:t>Anmeldung und Termine</a:t>
            </a:r>
          </a:p>
        </p:txBody>
      </p:sp>
    </p:spTree>
    <p:extLst>
      <p:ext uri="{BB962C8B-B14F-4D97-AF65-F5344CB8AC3E}">
        <p14:creationId xmlns:p14="http://schemas.microsoft.com/office/powerpoint/2010/main" val="276654768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8" name="Titel 7"/>
          <p:cNvSpPr>
            <a:spLocks noGrp="1"/>
          </p:cNvSpPr>
          <p:nvPr>
            <p:ph type="title"/>
          </p:nvPr>
        </p:nvSpPr>
        <p:spPr/>
        <p:txBody>
          <a:bodyPr/>
          <a:lstStyle/>
          <a:p>
            <a:r>
              <a:rPr lang="de-DE" dirty="0"/>
              <a:t>Schlussbemerkungen</a:t>
            </a:r>
          </a:p>
        </p:txBody>
      </p:sp>
      <p:sp>
        <p:nvSpPr>
          <p:cNvPr id="10" name="Inhaltsplatzhalter 9"/>
          <p:cNvSpPr>
            <a:spLocks noGrp="1"/>
          </p:cNvSpPr>
          <p:nvPr>
            <p:ph idx="1"/>
          </p:nvPr>
        </p:nvSpPr>
        <p:spPr/>
        <p:txBody>
          <a:bodyPr/>
          <a:lstStyle/>
          <a:p>
            <a:pPr>
              <a:spcBef>
                <a:spcPts val="1200"/>
              </a:spcBef>
            </a:pPr>
            <a:r>
              <a:rPr lang="de-DE" altLang="de-DE" sz="2000" dirty="0">
                <a:solidFill>
                  <a:schemeClr val="tx2"/>
                </a:solidFill>
                <a:latin typeface="Saar" panose="00000500000000000000" pitchFamily="2" charset="0"/>
              </a:rPr>
              <a:t>Informationen zu </a:t>
            </a:r>
            <a:r>
              <a:rPr lang="de-DE" altLang="de-DE" sz="2000" b="1" dirty="0">
                <a:solidFill>
                  <a:schemeClr val="tx2"/>
                </a:solidFill>
                <a:latin typeface="Saar" panose="00000500000000000000" pitchFamily="2" charset="0"/>
              </a:rPr>
              <a:t>Tagen der offenen Tür </a:t>
            </a:r>
            <a:r>
              <a:rPr lang="de-DE" altLang="de-DE" sz="2000" dirty="0">
                <a:solidFill>
                  <a:schemeClr val="tx2"/>
                </a:solidFill>
                <a:latin typeface="Saar" panose="00000500000000000000" pitchFamily="2" charset="0"/>
              </a:rPr>
              <a:t>und</a:t>
            </a:r>
            <a:r>
              <a:rPr lang="de-DE" altLang="de-DE" sz="2000" b="1" dirty="0">
                <a:solidFill>
                  <a:schemeClr val="tx2"/>
                </a:solidFill>
                <a:latin typeface="Saar" panose="00000500000000000000" pitchFamily="2" charset="0"/>
              </a:rPr>
              <a:t> Informationsabenden </a:t>
            </a:r>
            <a:r>
              <a:rPr lang="de-DE" altLang="de-DE" sz="2000" dirty="0">
                <a:solidFill>
                  <a:schemeClr val="tx2"/>
                </a:solidFill>
                <a:latin typeface="Saar" panose="00000500000000000000" pitchFamily="2" charset="0"/>
              </a:rPr>
              <a:t>sind an den weiterführenden Schulen erhältlich.</a:t>
            </a:r>
          </a:p>
          <a:p>
            <a:pPr>
              <a:spcBef>
                <a:spcPts val="1200"/>
              </a:spcBef>
            </a:pPr>
            <a:r>
              <a:rPr lang="de-DE" altLang="de-DE" sz="2000" dirty="0">
                <a:solidFill>
                  <a:schemeClr val="tx2"/>
                </a:solidFill>
                <a:latin typeface="Saar" panose="00000500000000000000" pitchFamily="2" charset="0"/>
              </a:rPr>
              <a:t>Bitte informieren Sie sich vor Ort. Alle Schulen haben auch eine eigene Seite im Internet und/oder schriftliches Informations-material.</a:t>
            </a:r>
          </a:p>
          <a:p>
            <a:pPr>
              <a:spcBef>
                <a:spcPts val="1200"/>
              </a:spcBef>
            </a:pPr>
            <a:r>
              <a:rPr lang="de-DE" altLang="de-DE" sz="2000" dirty="0">
                <a:solidFill>
                  <a:schemeClr val="tx2"/>
                </a:solidFill>
                <a:latin typeface="Saar" panose="00000500000000000000" pitchFamily="2" charset="0"/>
              </a:rPr>
              <a:t>Viele Schulen bieten eine </a:t>
            </a:r>
            <a:r>
              <a:rPr lang="de-DE" altLang="de-DE" sz="2000" b="1" dirty="0">
                <a:solidFill>
                  <a:schemeClr val="tx2"/>
                </a:solidFill>
                <a:latin typeface="Saar" panose="00000500000000000000" pitchFamily="2" charset="0"/>
              </a:rPr>
              <a:t>Nachmittagsbetreuung</a:t>
            </a:r>
            <a:r>
              <a:rPr lang="de-DE" altLang="de-DE" sz="2000" dirty="0">
                <a:solidFill>
                  <a:schemeClr val="tx2"/>
                </a:solidFill>
                <a:latin typeface="Saar" panose="00000500000000000000" pitchFamily="2" charset="0"/>
              </a:rPr>
              <a:t> an. Erkundigen Sie sich bitte vor Ort.</a:t>
            </a:r>
          </a:p>
          <a:p>
            <a:pPr>
              <a:spcBef>
                <a:spcPts val="1200"/>
              </a:spcBef>
            </a:pPr>
            <a:r>
              <a:rPr lang="de-DE" altLang="de-DE" sz="2000" dirty="0">
                <a:solidFill>
                  <a:schemeClr val="tx2"/>
                </a:solidFill>
              </a:rPr>
              <a:t>weitere Informationsquellen:</a:t>
            </a:r>
          </a:p>
          <a:p>
            <a:pPr lvl="2">
              <a:buFont typeface="Wingdings" panose="05000000000000000000" pitchFamily="2" charset="2"/>
              <a:buChar char="ü"/>
            </a:pPr>
            <a:r>
              <a:rPr lang="de-DE" altLang="de-DE" sz="2000" dirty="0">
                <a:solidFill>
                  <a:schemeClr val="tx2"/>
                </a:solidFill>
              </a:rPr>
              <a:t>www.bildungsserver.saarland.de</a:t>
            </a:r>
          </a:p>
          <a:p>
            <a:pPr lvl="2">
              <a:buFont typeface="Wingdings" panose="05000000000000000000" pitchFamily="2" charset="2"/>
              <a:buChar char="ü"/>
            </a:pPr>
            <a:r>
              <a:rPr lang="de-DE" altLang="de-DE" sz="2000" dirty="0">
                <a:solidFill>
                  <a:schemeClr val="tx2"/>
                </a:solidFill>
              </a:rPr>
              <a:t>Broschüre: „Welche Schule für mein Kind?“</a:t>
            </a:r>
            <a:br>
              <a:rPr lang="de-DE" altLang="de-DE" sz="1600" dirty="0">
                <a:solidFill>
                  <a:schemeClr val="tx2"/>
                </a:solidFill>
              </a:rPr>
            </a:br>
            <a:endParaRPr lang="de-DE" altLang="de-DE" sz="1600" dirty="0">
              <a:solidFill>
                <a:schemeClr val="tx2"/>
              </a:solidFill>
            </a:endParaRPr>
          </a:p>
          <a:p>
            <a:endParaRPr lang="de-DE" dirty="0"/>
          </a:p>
        </p:txBody>
      </p:sp>
    </p:spTree>
    <p:extLst>
      <p:ext uri="{BB962C8B-B14F-4D97-AF65-F5344CB8AC3E}">
        <p14:creationId xmlns:p14="http://schemas.microsoft.com/office/powerpoint/2010/main" val="2055098455"/>
      </p:ext>
    </p:extLst>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261352711"/>
      </p:ext>
    </p:extLst>
  </p:cSld>
  <p:clrMapOvr>
    <a:masterClrMapping/>
  </p:clrMapOvr>
  <p:transition>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278630" y="1512629"/>
            <a:ext cx="8583561" cy="4464567"/>
          </a:xfrm>
          <a:prstGeom prst="rect">
            <a:avLst/>
          </a:prstGeom>
          <a:no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761457"/>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chemeClr val="bg1"/>
                </a:solidFill>
                <a:latin typeface="Saar" panose="00000500000000000000" pitchFamily="2" charset="0"/>
              </a:rPr>
              <a:t>Deutsch-Französisches Gymnasium (bei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
        <p:nvSpPr>
          <p:cNvPr id="2" name="Titel 1"/>
          <p:cNvSpPr>
            <a:spLocks noGrp="1"/>
          </p:cNvSpPr>
          <p:nvPr>
            <p:ph type="title"/>
          </p:nvPr>
        </p:nvSpPr>
        <p:spPr/>
        <p:txBody>
          <a:bodyPr/>
          <a:lstStyle/>
          <a:p>
            <a:r>
              <a:rPr lang="de-DE" dirty="0"/>
              <a:t>Besondere Schulstandorte</a:t>
            </a:r>
          </a:p>
        </p:txBody>
      </p:sp>
    </p:spTree>
    <p:extLst>
      <p:ext uri="{BB962C8B-B14F-4D97-AF65-F5344CB8AC3E}">
        <p14:creationId xmlns:p14="http://schemas.microsoft.com/office/powerpoint/2010/main" val="397045661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Organisationsstruktur</a:t>
            </a:r>
          </a:p>
        </p:txBody>
      </p:sp>
      <p:sp>
        <p:nvSpPr>
          <p:cNvPr id="4" name="Datumsplatzhalter 3"/>
          <p:cNvSpPr>
            <a:spLocks noGrp="1"/>
          </p:cNvSpPr>
          <p:nvPr>
            <p:ph type="dt" sz="half" idx="10"/>
          </p:nvPr>
        </p:nvSpPr>
        <p:spPr>
          <a:xfrm>
            <a:off x="507807" y="6394707"/>
            <a:ext cx="1152525" cy="217488"/>
          </a:xfrm>
        </p:spPr>
        <p:txBody>
          <a:bodyPr/>
          <a:lstStyle/>
          <a:p>
            <a:pPr>
              <a:defRPr/>
            </a:pPr>
            <a:fld id="{4ECAAC76-93E2-455A-8CD3-6D917D1AD11A}" type="datetime1">
              <a:rPr lang="de-DE" smtClean="0"/>
              <a:pPr>
                <a:defRPr/>
              </a:pPr>
              <a:t>22.11.24</a:t>
            </a:fld>
            <a:endParaRPr lang="de-DE" dirty="0"/>
          </a:p>
        </p:txBody>
      </p:sp>
      <p:grpSp>
        <p:nvGrpSpPr>
          <p:cNvPr id="7" name="Gruppieren 6"/>
          <p:cNvGrpSpPr/>
          <p:nvPr/>
        </p:nvGrpSpPr>
        <p:grpSpPr>
          <a:xfrm>
            <a:off x="535414" y="1052736"/>
            <a:ext cx="3959225" cy="5219700"/>
            <a:chOff x="2849309" y="1193592"/>
            <a:chExt cx="3959225" cy="5219700"/>
          </a:xfrm>
        </p:grpSpPr>
        <p:grpSp>
          <p:nvGrpSpPr>
            <p:cNvPr id="9" name="Gruppieren 8"/>
            <p:cNvGrpSpPr/>
            <p:nvPr/>
          </p:nvGrpSpPr>
          <p:grpSpPr>
            <a:xfrm>
              <a:off x="2849309" y="1193592"/>
              <a:ext cx="3959225" cy="5219700"/>
              <a:chOff x="329232" y="886193"/>
              <a:chExt cx="3959225" cy="5219700"/>
            </a:xfrm>
          </p:grpSpPr>
          <p:grpSp>
            <p:nvGrpSpPr>
              <p:cNvPr id="10" name="Gruppieren 9"/>
              <p:cNvGrpSpPr/>
              <p:nvPr/>
            </p:nvGrpSpPr>
            <p:grpSpPr>
              <a:xfrm>
                <a:off x="329232" y="886193"/>
                <a:ext cx="3959225" cy="5219700"/>
                <a:chOff x="329232" y="886193"/>
                <a:chExt cx="3959225" cy="5219700"/>
              </a:xfrm>
            </p:grpSpPr>
            <p:sp>
              <p:nvSpPr>
                <p:cNvPr id="12" name="Rectangle 23"/>
                <p:cNvSpPr>
                  <a:spLocks noChangeArrowheads="1"/>
                </p:cNvSpPr>
                <p:nvPr/>
              </p:nvSpPr>
              <p:spPr bwMode="auto">
                <a:xfrm>
                  <a:off x="329232" y="886193"/>
                  <a:ext cx="3959225" cy="521970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chemeClr val="accent5">
                        <a:lumMod val="20000"/>
                        <a:lumOff val="80000"/>
                      </a:schemeClr>
                    </a:solidFill>
                    <a:latin typeface="Arial" panose="020B0604020202020204" pitchFamily="34" charset="0"/>
                  </a:endParaRPr>
                </a:p>
              </p:txBody>
            </p:sp>
            <p:grpSp>
              <p:nvGrpSpPr>
                <p:cNvPr id="13" name="Group 37"/>
                <p:cNvGrpSpPr>
                  <a:grpSpLocks/>
                </p:cNvGrpSpPr>
                <p:nvPr/>
              </p:nvGrpSpPr>
              <p:grpSpPr bwMode="auto">
                <a:xfrm>
                  <a:off x="949325" y="1317626"/>
                  <a:ext cx="2879725" cy="1562100"/>
                  <a:chOff x="3323" y="830"/>
                  <a:chExt cx="1814" cy="984"/>
                </a:xfrm>
              </p:grpSpPr>
              <p:sp>
                <p:nvSpPr>
                  <p:cNvPr id="22" name="AutoShape 37"/>
                  <p:cNvSpPr>
                    <a:spLocks noChangeArrowheads="1"/>
                  </p:cNvSpPr>
                  <p:nvPr/>
                </p:nvSpPr>
                <p:spPr bwMode="auto">
                  <a:xfrm>
                    <a:off x="3323" y="830"/>
                    <a:ext cx="1814" cy="984"/>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t"/>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Aft>
                        <a:spcPts val="60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800" dirty="0">
                        <a:solidFill>
                          <a:schemeClr val="tx2"/>
                        </a:solidFill>
                        <a:latin typeface="+mn-lt"/>
                      </a:rPr>
                    </a:br>
                    <a:r>
                      <a:rPr lang="de-DE" altLang="de-DE" sz="1400" dirty="0">
                        <a:solidFill>
                          <a:schemeClr val="tx2"/>
                        </a:solidFill>
                        <a:latin typeface="+mn-lt"/>
                      </a:rPr>
                      <a:t>Hauptphase</a:t>
                    </a:r>
                    <a:endParaRPr lang="de-DE" altLang="de-DE" sz="1800" dirty="0">
                      <a:solidFill>
                        <a:schemeClr val="tx2"/>
                      </a:solidFill>
                      <a:latin typeface="+mn-lt"/>
                    </a:endParaRPr>
                  </a:p>
                  <a:p>
                    <a:pPr algn="ctr" eaLnBrk="1" hangingPunct="1">
                      <a:spcAft>
                        <a:spcPts val="600"/>
                      </a:spcAft>
                    </a:pPr>
                    <a:br>
                      <a:rPr lang="de-DE" altLang="de-DE" sz="1000" dirty="0">
                        <a:solidFill>
                          <a:schemeClr val="tx2"/>
                        </a:solidFill>
                        <a:latin typeface="Saar" panose="00000500000000000000" pitchFamily="2" charset="0"/>
                      </a:rPr>
                    </a:b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p:txBody>
              </p:sp>
              <p:sp>
                <p:nvSpPr>
                  <p:cNvPr id="23" name="Line 36"/>
                  <p:cNvSpPr>
                    <a:spLocks noChangeShapeType="1"/>
                  </p:cNvSpPr>
                  <p:nvPr/>
                </p:nvSpPr>
                <p:spPr bwMode="auto">
                  <a:xfrm flipV="1">
                    <a:off x="3323" y="1381"/>
                    <a:ext cx="1814" cy="0"/>
                  </a:xfrm>
                  <a:prstGeom prst="line">
                    <a:avLst/>
                  </a:prstGeom>
                  <a:noFill/>
                  <a:ln w="19050">
                    <a:solidFill>
                      <a:schemeClr val="accent5">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9" name="Rectangle 35"/>
                <p:cNvSpPr>
                  <a:spLocks noChangeArrowheads="1"/>
                </p:cNvSpPr>
                <p:nvPr/>
              </p:nvSpPr>
              <p:spPr bwMode="auto">
                <a:xfrm rot="16200000">
                  <a:off x="3284550" y="1952625"/>
                  <a:ext cx="1582737"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16" name="Rectangle 32"/>
                <p:cNvSpPr>
                  <a:spLocks noChangeArrowheads="1"/>
                </p:cNvSpPr>
                <p:nvPr/>
              </p:nvSpPr>
              <p:spPr bwMode="auto">
                <a:xfrm rot="16200000">
                  <a:off x="-856348" y="4338805"/>
                  <a:ext cx="3101769"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grpSp>
          <p:sp>
            <p:nvSpPr>
              <p:cNvPr id="11" name="Text Box 8"/>
              <p:cNvSpPr txBox="1">
                <a:spLocks noChangeArrowheads="1"/>
              </p:cNvSpPr>
              <p:nvPr/>
            </p:nvSpPr>
            <p:spPr bwMode="auto">
              <a:xfrm>
                <a:off x="329232" y="886193"/>
                <a:ext cx="3957637" cy="353943"/>
              </a:xfrm>
              <a:prstGeom prst="rect">
                <a:avLst/>
              </a:prstGeom>
              <a:solidFill>
                <a:schemeClr val="accent5">
                  <a:lumMod val="40000"/>
                  <a:lumOff val="60000"/>
                </a:schemeClr>
              </a:solidFill>
              <a:ln>
                <a:noFill/>
              </a:ln>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Gemeinschaftsschule</a:t>
                </a:r>
              </a:p>
            </p:txBody>
          </p:sp>
        </p:grpSp>
        <p:sp>
          <p:nvSpPr>
            <p:cNvPr id="8" name="AutoShape 37"/>
            <p:cNvSpPr>
              <a:spLocks noChangeArrowheads="1"/>
            </p:cNvSpPr>
            <p:nvPr/>
          </p:nvSpPr>
          <p:spPr bwMode="auto">
            <a:xfrm>
              <a:off x="3469401" y="3191956"/>
              <a:ext cx="2879725" cy="314044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b="1" dirty="0">
                  <a:solidFill>
                    <a:schemeClr val="tx2"/>
                  </a:solidFill>
                  <a:latin typeface="+mn-lt"/>
                </a:rPr>
                <a:t>Klassenstufen</a:t>
              </a:r>
              <a:br>
                <a:rPr lang="de-DE" altLang="de-DE" sz="1600" b="1" dirty="0">
                  <a:solidFill>
                    <a:schemeClr val="tx2"/>
                  </a:solidFill>
                  <a:latin typeface="+mn-lt"/>
                </a:rPr>
              </a:br>
              <a:r>
                <a:rPr lang="de-DE" altLang="de-DE" sz="1600" b="1" dirty="0">
                  <a:solidFill>
                    <a:schemeClr val="tx2"/>
                  </a:solidFill>
                  <a:latin typeface="+mn-lt"/>
                </a:rPr>
                <a:t>5 – 10</a:t>
              </a:r>
            </a:p>
          </p:txBody>
        </p:sp>
      </p:grpSp>
      <p:grpSp>
        <p:nvGrpSpPr>
          <p:cNvPr id="53" name="Gruppieren 52"/>
          <p:cNvGrpSpPr/>
          <p:nvPr/>
        </p:nvGrpSpPr>
        <p:grpSpPr>
          <a:xfrm>
            <a:off x="4714477" y="1052736"/>
            <a:ext cx="3959225" cy="5219700"/>
            <a:chOff x="4727575" y="898525"/>
            <a:chExt cx="3959225" cy="5219700"/>
          </a:xfrm>
        </p:grpSpPr>
        <p:grpSp>
          <p:nvGrpSpPr>
            <p:cNvPr id="54" name="Gruppieren 53"/>
            <p:cNvGrpSpPr/>
            <p:nvPr/>
          </p:nvGrpSpPr>
          <p:grpSpPr>
            <a:xfrm>
              <a:off x="4727575" y="898525"/>
              <a:ext cx="3959225" cy="5219700"/>
              <a:chOff x="4727575" y="898525"/>
              <a:chExt cx="3959225" cy="5219700"/>
            </a:xfrm>
          </p:grpSpPr>
          <p:sp>
            <p:nvSpPr>
              <p:cNvPr id="59" name="Rectangle 25"/>
              <p:cNvSpPr>
                <a:spLocks noChangeArrowheads="1"/>
              </p:cNvSpPr>
              <p:nvPr/>
            </p:nvSpPr>
            <p:spPr bwMode="auto">
              <a:xfrm>
                <a:off x="4727575" y="898525"/>
                <a:ext cx="3959225" cy="5219700"/>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60" name="Text Box 8"/>
              <p:cNvSpPr txBox="1">
                <a:spLocks noChangeArrowheads="1"/>
              </p:cNvSpPr>
              <p:nvPr/>
            </p:nvSpPr>
            <p:spPr bwMode="auto">
              <a:xfrm>
                <a:off x="4727575" y="898525"/>
                <a:ext cx="3959225" cy="353943"/>
              </a:xfrm>
              <a:prstGeom prst="rect">
                <a:avLst/>
              </a:prstGeom>
              <a:solidFill>
                <a:schemeClr val="accent3">
                  <a:lumMod val="40000"/>
                  <a:lumOff val="60000"/>
                </a:schemeClr>
              </a:solidFill>
              <a:ln>
                <a:noFill/>
              </a:ln>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Gymnasium </a:t>
                </a:r>
                <a:r>
                  <a:rPr lang="de-DE" altLang="de-DE" sz="1400" b="1" dirty="0">
                    <a:solidFill>
                      <a:schemeClr val="tx2"/>
                    </a:solidFill>
                    <a:latin typeface="+mn-lt"/>
                  </a:rPr>
                  <a:t>(neunjähriges Gymnasium)</a:t>
                </a:r>
              </a:p>
            </p:txBody>
          </p:sp>
          <p:sp>
            <p:nvSpPr>
              <p:cNvPr id="67" name="Rectangle 31"/>
              <p:cNvSpPr>
                <a:spLocks noChangeArrowheads="1"/>
              </p:cNvSpPr>
              <p:nvPr/>
            </p:nvSpPr>
            <p:spPr bwMode="auto">
              <a:xfrm rot="16200000">
                <a:off x="3476729" y="4329119"/>
                <a:ext cx="3166196"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sp>
            <p:nvSpPr>
              <p:cNvPr id="64" name="Rectangle 33"/>
              <p:cNvSpPr>
                <a:spLocks noChangeArrowheads="1"/>
              </p:cNvSpPr>
              <p:nvPr/>
            </p:nvSpPr>
            <p:spPr bwMode="auto">
              <a:xfrm rot="16200000">
                <a:off x="7595338" y="1942689"/>
                <a:ext cx="1535053"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63" name="AutoShape 37"/>
              <p:cNvSpPr>
                <a:spLocks noChangeArrowheads="1"/>
              </p:cNvSpPr>
              <p:nvPr/>
            </p:nvSpPr>
            <p:spPr bwMode="auto">
              <a:xfrm>
                <a:off x="5302169" y="1330573"/>
                <a:ext cx="2879725" cy="4737957"/>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grpSp>
        <p:sp>
          <p:nvSpPr>
            <p:cNvPr id="55" name="Line 36"/>
            <p:cNvSpPr>
              <a:spLocks noChangeShapeType="1"/>
            </p:cNvSpPr>
            <p:nvPr/>
          </p:nvSpPr>
          <p:spPr bwMode="auto">
            <a:xfrm>
              <a:off x="5302169" y="2818166"/>
              <a:ext cx="2851231" cy="12512"/>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56" name="Textfeld 55"/>
            <p:cNvSpPr txBox="1"/>
            <p:nvPr/>
          </p:nvSpPr>
          <p:spPr>
            <a:xfrm>
              <a:off x="5659355" y="1350850"/>
              <a:ext cx="2189245" cy="1800493"/>
            </a:xfrm>
            <a:prstGeom prst="rect">
              <a:avLst/>
            </a:prstGeom>
            <a:noFill/>
          </p:spPr>
          <p:txBody>
            <a:bodyPr wrap="square" rtlCol="0">
              <a:spAutoFit/>
            </a:bodyPr>
            <a:lstStyle/>
            <a:p>
              <a:pPr algn="ctr">
                <a:spcAft>
                  <a:spcPts val="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600" dirty="0">
                  <a:solidFill>
                    <a:schemeClr val="tx2"/>
                  </a:solidFill>
                  <a:latin typeface="+mn-lt"/>
                </a:rPr>
              </a:br>
              <a:r>
                <a:rPr lang="de-DE" altLang="de-DE" sz="1400" dirty="0">
                  <a:solidFill>
                    <a:schemeClr val="tx2"/>
                  </a:solidFill>
                  <a:latin typeface="+mn-lt"/>
                </a:rPr>
                <a:t>Hauptphase</a:t>
              </a:r>
            </a:p>
            <a:p>
              <a:pPr algn="ctr">
                <a:spcAft>
                  <a:spcPts val="0"/>
                </a:spcAft>
              </a:pPr>
              <a:endParaRPr lang="de-DE" altLang="de-DE" sz="1200" dirty="0">
                <a:solidFill>
                  <a:schemeClr val="tx2"/>
                </a:solidFill>
                <a:latin typeface="+mn-lt"/>
              </a:endParaRPr>
            </a:p>
            <a:p>
              <a:pPr algn="ctr">
                <a:spcAft>
                  <a:spcPts val="600"/>
                </a:spcAft>
              </a:pP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a:p>
              <a:pPr algn="ctr"/>
              <a:endParaRPr lang="de-DE" altLang="de-DE" sz="1400" dirty="0"/>
            </a:p>
          </p:txBody>
        </p:sp>
        <p:sp>
          <p:nvSpPr>
            <p:cNvPr id="57" name="Textfeld 56"/>
            <p:cNvSpPr txBox="1"/>
            <p:nvPr/>
          </p:nvSpPr>
          <p:spPr>
            <a:xfrm>
              <a:off x="5662390" y="4061637"/>
              <a:ext cx="2089593" cy="861774"/>
            </a:xfrm>
            <a:prstGeom prst="rect">
              <a:avLst/>
            </a:prstGeom>
            <a:noFill/>
          </p:spPr>
          <p:txBody>
            <a:bodyPr wrap="square" rtlCol="0">
              <a:spAutoFit/>
            </a:bodyPr>
            <a:lstStyle/>
            <a:p>
              <a:pPr algn="ctr"/>
              <a:r>
                <a:rPr lang="de-DE" altLang="de-DE" sz="1600" b="1" dirty="0">
                  <a:solidFill>
                    <a:schemeClr val="tx2"/>
                  </a:solidFill>
                  <a:latin typeface="+mn-lt"/>
                </a:rPr>
                <a:t>Klassenstufen</a:t>
              </a:r>
            </a:p>
            <a:p>
              <a:pPr algn="ctr"/>
              <a:r>
                <a:rPr lang="de-DE" altLang="de-DE" sz="1600" b="1" dirty="0">
                  <a:solidFill>
                    <a:schemeClr val="tx2"/>
                  </a:solidFill>
                  <a:latin typeface="+mn-lt"/>
                </a:rPr>
                <a:t>5 – 10</a:t>
              </a:r>
            </a:p>
            <a:p>
              <a:pPr algn="ctr"/>
              <a:endParaRPr lang="de-DE" altLang="de-DE" b="1" dirty="0"/>
            </a:p>
          </p:txBody>
        </p:sp>
        <p:sp>
          <p:nvSpPr>
            <p:cNvPr id="58" name="Line 36"/>
            <p:cNvSpPr>
              <a:spLocks noChangeShapeType="1"/>
            </p:cNvSpPr>
            <p:nvPr/>
          </p:nvSpPr>
          <p:spPr bwMode="auto">
            <a:xfrm>
              <a:off x="5302169" y="2205038"/>
              <a:ext cx="2879725" cy="0"/>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Tree>
    <p:extLst>
      <p:ext uri="{BB962C8B-B14F-4D97-AF65-F5344CB8AC3E}">
        <p14:creationId xmlns:p14="http://schemas.microsoft.com/office/powerpoint/2010/main" val="3333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chemeClr val="accent3">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chemeClr val="tx2"/>
                </a:solidFill>
                <a:latin typeface="Saar" panose="00000500000000000000" pitchFamily="2" charset="0"/>
              </a:rPr>
              <a:t>Deutsch-Französisches Gymnasium/ </a:t>
            </a:r>
            <a:r>
              <a:rPr lang="de-DE" altLang="de-DE" sz="1800" b="1" dirty="0" err="1">
                <a:solidFill>
                  <a:schemeClr val="tx2"/>
                </a:solidFill>
                <a:latin typeface="Saar" panose="00000500000000000000" pitchFamily="2" charset="0"/>
              </a:rPr>
              <a:t>Lycée</a:t>
            </a:r>
            <a:r>
              <a:rPr lang="de-DE" altLang="de-DE" sz="1800" b="1" dirty="0">
                <a:solidFill>
                  <a:schemeClr val="tx2"/>
                </a:solidFill>
                <a:latin typeface="Saar" panose="00000500000000000000" pitchFamily="2" charset="0"/>
              </a:rPr>
              <a:t> franco-</a:t>
            </a:r>
            <a:r>
              <a:rPr lang="de-DE" altLang="de-DE" sz="1800" b="1" dirty="0" err="1">
                <a:solidFill>
                  <a:schemeClr val="tx2"/>
                </a:solidFill>
                <a:latin typeface="Saar" panose="00000500000000000000" pitchFamily="2" charset="0"/>
              </a:rPr>
              <a:t>allemand</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 Internationale Begegnungsschule –</a:t>
            </a: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chemeClr val="tx2"/>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chemeClr val="tx2"/>
                </a:solidFill>
                <a:latin typeface="+mn-lt"/>
              </a:rPr>
              <a:t>Für die Aufnahme in Klasse 5 werden keine Französischkenntnisse vorausgesetzt.</a:t>
            </a:r>
          </a:p>
          <a:p>
            <a:pPr eaLnBrk="1" hangingPunct="1">
              <a:spcAft>
                <a:spcPts val="600"/>
              </a:spcAft>
              <a:buFontTx/>
              <a:buChar char="•"/>
            </a:pPr>
            <a:r>
              <a:rPr lang="de-DE" altLang="de-DE" sz="1600" dirty="0">
                <a:solidFill>
                  <a:schemeClr val="tx2"/>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a:solidFill>
                  <a:schemeClr val="tx2"/>
                </a:solidFill>
                <a:latin typeface="+mn-lt"/>
              </a:rPr>
              <a:t>Die Schule führt zum Deutsch-Französischen Abitur mit</a:t>
            </a:r>
            <a:br>
              <a:rPr lang="de-DE" altLang="de-DE" sz="1600" dirty="0">
                <a:solidFill>
                  <a:schemeClr val="tx2"/>
                </a:solidFill>
                <a:latin typeface="+mn-lt"/>
              </a:rPr>
            </a:br>
            <a:r>
              <a:rPr lang="de-DE" altLang="de-DE" sz="1600" dirty="0">
                <a:solidFill>
                  <a:schemeClr val="tx2"/>
                </a:solidFill>
                <a:latin typeface="+mn-lt"/>
              </a:rPr>
              <a:t>uneingeschränkter Studienberechtigung in beiden Ländern.</a:t>
            </a:r>
          </a:p>
          <a:p>
            <a:pPr eaLnBrk="1" hangingPunct="1">
              <a:buFontTx/>
              <a:buChar char="•"/>
            </a:pPr>
            <a:r>
              <a:rPr lang="de-DE" altLang="de-DE" sz="1600" dirty="0">
                <a:solidFill>
                  <a:schemeClr val="tx2"/>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300384203"/>
      </p:ext>
    </p:extLst>
  </p:cSld>
  <p:clrMapOvr>
    <a:masterClrMapping/>
  </p:clrMapOvr>
  <p:transition spd="med">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800100"/>
            <a:ext cx="8229600" cy="5112295"/>
          </a:xfrm>
          <a:prstGeom prst="rect">
            <a:avLst/>
          </a:prstGeom>
          <a:solidFill>
            <a:schemeClr val="accent3">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oundRect">
            <a:avLst>
              <a:gd name="adj" fmla="val 7453"/>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Klassenstufe 5: ausschließlich Klassen mit Deutsch als Erstsprache mit verstärktem Französischunterricht (8 Wochenstunden) und fakultativem Englischunterricht.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Für bereits zweisprachige Schülerinnen und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chemeClr val="tx2"/>
                </a:solidFill>
                <a:latin typeface="+mn-lt"/>
                <a:ea typeface="Geneva" pitchFamily="47" charset="-128"/>
                <a:cs typeface="+mn-cs"/>
              </a:rPr>
              <a:t>Oberstufe in </a:t>
            </a:r>
            <a:r>
              <a:rPr lang="de-DE" altLang="de-DE" sz="1600" cap="none" spc="0" dirty="0" err="1">
                <a:solidFill>
                  <a:schemeClr val="tx2"/>
                </a:solidFill>
                <a:latin typeface="+mn-lt"/>
                <a:ea typeface="Geneva" pitchFamily="47" charset="-128"/>
                <a:cs typeface="+mn-cs"/>
              </a:rPr>
              <a:t>binationalen</a:t>
            </a:r>
            <a:r>
              <a:rPr lang="de-DE" altLang="de-DE" sz="1600" cap="none" spc="0" dirty="0">
                <a:solidFill>
                  <a:schemeClr val="tx2"/>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oundRect">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5043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chemeClr val="accent3">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chemeClr val="tx2"/>
                </a:solidFill>
                <a:latin typeface="Saar" panose="00000500000000000000" pitchFamily="2" charset="0"/>
              </a:rPr>
              <a:t>Deutsch- und französischsprachige Schülerinnen und Schüler werden </a:t>
            </a:r>
            <a:r>
              <a:rPr lang="de-DE" altLang="de-DE" sz="1500" b="1" dirty="0">
                <a:solidFill>
                  <a:schemeClr val="tx2"/>
                </a:solidFill>
                <a:latin typeface="Saar" panose="00000500000000000000" pitchFamily="2" charset="0"/>
              </a:rPr>
              <a:t>ab Klassenstufe 6/6e</a:t>
            </a:r>
            <a:r>
              <a:rPr lang="de-DE" altLang="de-DE" sz="1500" dirty="0">
                <a:solidFill>
                  <a:schemeClr val="tx2"/>
                </a:solidFill>
                <a:latin typeface="Saar" panose="00000500000000000000" pitchFamily="2" charset="0"/>
              </a:rPr>
              <a:t> in Englisch, Musik, Kunst und Sport gemeinsam unterrichtet.</a:t>
            </a:r>
          </a:p>
          <a:p>
            <a:pPr defTabSz="914400" eaLnBrk="1" hangingPunct="1"/>
            <a:r>
              <a:rPr lang="de-DE" altLang="de-DE" sz="1500" b="1" dirty="0">
                <a:solidFill>
                  <a:schemeClr val="tx2"/>
                </a:solidFill>
                <a:latin typeface="Saar" panose="00000500000000000000" pitchFamily="2" charset="0"/>
              </a:rPr>
              <a:t>Ab Klassenstufe 8/4e</a:t>
            </a:r>
            <a:r>
              <a:rPr lang="de-DE" altLang="de-DE" sz="1500" dirty="0">
                <a:solidFill>
                  <a:schemeClr val="tx2"/>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chemeClr val="tx2"/>
                </a:solidFill>
                <a:latin typeface="Saar" panose="00000500000000000000" pitchFamily="2" charset="0"/>
              </a:rPr>
              <a:t>In der Oberstufe</a:t>
            </a:r>
            <a:r>
              <a:rPr lang="de-DE" altLang="de-DE" sz="1500" dirty="0">
                <a:solidFill>
                  <a:schemeClr val="tx2"/>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323978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no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1315728195"/>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solidFill>
                  <a:schemeClr val="tx2"/>
                </a:solidFill>
                <a:latin typeface="Saar" panose="00000500000000000000" pitchFamily="2" charset="0"/>
              </a:rPr>
              <a:t>Deutsch-Luxemburgisches</a:t>
            </a:r>
            <a:br>
              <a:rPr lang="de-DE" altLang="de-DE" sz="1400" b="1" dirty="0">
                <a:solidFill>
                  <a:schemeClr val="tx2"/>
                </a:solidFill>
                <a:latin typeface="Saar" panose="00000500000000000000" pitchFamily="2" charset="0"/>
              </a:rPr>
            </a:br>
            <a:r>
              <a:rPr lang="de-DE" altLang="de-DE" sz="2800" b="1" dirty="0">
                <a:solidFill>
                  <a:schemeClr val="tx2"/>
                </a:solidFill>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158" y="1363475"/>
            <a:ext cx="3006691" cy="4251904"/>
          </a:xfrm>
          <a:prstGeom prst="rect">
            <a:avLst/>
          </a:prstGeom>
        </p:spPr>
      </p:pic>
    </p:spTree>
    <p:extLst>
      <p:ext uri="{BB962C8B-B14F-4D97-AF65-F5344CB8AC3E}">
        <p14:creationId xmlns:p14="http://schemas.microsoft.com/office/powerpoint/2010/main" val="4056348849"/>
      </p:ext>
    </p:extLst>
  </p:cSld>
  <p:clrMapOvr>
    <a:masterClrMapping/>
  </p:clrMapOvr>
  <p:transition spd="med">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Titel 6"/>
          <p:cNvSpPr>
            <a:spLocks noGrp="1"/>
          </p:cNvSpPr>
          <p:nvPr>
            <p:ph type="title"/>
          </p:nvPr>
        </p:nvSpPr>
        <p:spPr/>
        <p:txBody>
          <a:bodyPr/>
          <a:lstStyle/>
          <a:p>
            <a:pPr lvl="0">
              <a:lnSpc>
                <a:spcPct val="100000"/>
              </a:lnSpc>
              <a:spcBef>
                <a:spcPct val="20000"/>
              </a:spcBef>
            </a:pPr>
            <a:r>
              <a:rPr lang="de-DE" altLang="de-DE" sz="1400" b="1" dirty="0">
                <a:solidFill>
                  <a:srgbClr val="002D5B"/>
                </a:solidFill>
                <a:latin typeface="Saar" panose="00000500000000000000" pitchFamily="2" charset="0"/>
                <a:ea typeface="+mn-ea"/>
                <a:cs typeface="+mn-cs"/>
              </a:rPr>
              <a:t>Deutsch-Luxemburgisches</a:t>
            </a:r>
            <a:br>
              <a:rPr lang="de-DE" altLang="de-DE" sz="1400" b="1" dirty="0">
                <a:solidFill>
                  <a:srgbClr val="002D5B"/>
                </a:solidFill>
                <a:latin typeface="Saar" panose="00000500000000000000" pitchFamily="2" charset="0"/>
                <a:ea typeface="+mn-ea"/>
                <a:cs typeface="+mn-cs"/>
              </a:rPr>
            </a:br>
            <a:r>
              <a:rPr lang="de-DE" altLang="de-DE" sz="2800" b="1" dirty="0">
                <a:solidFill>
                  <a:srgbClr val="002D5B"/>
                </a:solidFill>
                <a:latin typeface="Saar" panose="00000500000000000000" pitchFamily="2" charset="0"/>
                <a:ea typeface="+mn-ea"/>
                <a:cs typeface="+mn-cs"/>
              </a:rPr>
              <a:t>Schengen-Lyzeum Perl</a:t>
            </a:r>
            <a:br>
              <a:rPr lang="de-DE" altLang="de-DE" sz="2800" b="1" dirty="0">
                <a:solidFill>
                  <a:srgbClr val="002D5B"/>
                </a:solidFill>
                <a:latin typeface="Saar" panose="00000500000000000000" pitchFamily="2" charset="0"/>
                <a:ea typeface="+mn-ea"/>
                <a:cs typeface="+mn-cs"/>
              </a:rPr>
            </a:br>
            <a:endParaRPr lang="de-DE" dirty="0"/>
          </a:p>
        </p:txBody>
      </p:sp>
      <p:sp>
        <p:nvSpPr>
          <p:cNvPr id="8" name="Inhaltsplatzhalter 7"/>
          <p:cNvSpPr>
            <a:spLocks noGrp="1"/>
          </p:cNvSpPr>
          <p:nvPr>
            <p:ph idx="1"/>
          </p:nvPr>
        </p:nvSpPr>
        <p:spPr/>
        <p:txBody>
          <a:bodyPr/>
          <a:lstStyle/>
          <a:p>
            <a:pPr marL="0" indent="0">
              <a:buNone/>
            </a:pPr>
            <a:r>
              <a:rPr lang="de-DE" altLang="de-DE" sz="2000" dirty="0">
                <a:latin typeface="Saar" panose="00000500000000000000" pitchFamily="2" charset="0"/>
              </a:rPr>
              <a:t>Das Schengen-Lyzeum in Perl</a:t>
            </a:r>
          </a:p>
          <a:p>
            <a:r>
              <a:rPr lang="de-DE" altLang="de-DE" sz="1600" dirty="0">
                <a:latin typeface="Saar" panose="00000500000000000000" pitchFamily="2" charset="0"/>
              </a:rPr>
              <a:t>ist eine öffentliche Schule in Ganztagsform.</a:t>
            </a:r>
          </a:p>
          <a:p>
            <a:r>
              <a:rPr lang="de-DE" altLang="de-DE" sz="16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a:p>
            <a:r>
              <a:rPr lang="de-DE" altLang="de-DE" sz="1600" u="sng" dirty="0">
                <a:latin typeface="Saar" panose="00000500000000000000" pitchFamily="2" charset="0"/>
              </a:rPr>
              <a:t>umfasst derzeit noch die Klassenstufen 5 bis 12, eine Erweiterung wie bei G9 ist geplant.</a:t>
            </a:r>
          </a:p>
          <a:p>
            <a:r>
              <a:rPr lang="de-DE" altLang="de-DE" sz="1600" dirty="0">
                <a:latin typeface="Saar" panose="00000500000000000000" pitchFamily="2" charset="0"/>
              </a:rPr>
              <a:t>bietet mehrere Bildungsgänge an, die sich aus einem gemeinsamen Stamm heraus entwickeln.</a:t>
            </a:r>
            <a:br>
              <a:rPr lang="de-DE" altLang="de-DE" sz="1600" dirty="0">
                <a:latin typeface="Saar" panose="00000500000000000000" pitchFamily="2" charset="0"/>
              </a:rPr>
            </a:br>
            <a:r>
              <a:rPr lang="de-DE" altLang="de-DE" sz="1600" dirty="0">
                <a:latin typeface="Saar" panose="00000500000000000000" pitchFamily="2" charset="0"/>
              </a:rPr>
              <a:t>In der Mehrzahl der Fächer wird der Unterricht in deutscher, in verschiedenen Fächern in französischer Sprache erteilt.</a:t>
            </a:r>
          </a:p>
          <a:p>
            <a:r>
              <a:rPr lang="de-DE" altLang="de-DE" sz="1600" dirty="0">
                <a:latin typeface="Saar" panose="00000500000000000000" pitchFamily="2" charset="0"/>
              </a:rPr>
              <a:t>nimmt vorrangig Kinder aus Luxemburg und aus der Gemeinde Perl auf. Kinder aus Frankreich werden wie Kinder aus anderen Gemeinden im Rahmen der verfügbaren Plätze aufgenommen.</a:t>
            </a:r>
          </a:p>
          <a:p>
            <a:endParaRPr lang="de-DE" altLang="de-DE" sz="2000" dirty="0">
              <a:latin typeface="Saar" panose="00000500000000000000" pitchFamily="2" charset="0"/>
            </a:endParaRPr>
          </a:p>
          <a:p>
            <a:endParaRPr lang="de-DE" altLang="de-DE" sz="2000" dirty="0"/>
          </a:p>
          <a:p>
            <a:endParaRPr lang="de-DE" dirty="0"/>
          </a:p>
        </p:txBody>
      </p:sp>
    </p:spTree>
    <p:extLst>
      <p:ext uri="{BB962C8B-B14F-4D97-AF65-F5344CB8AC3E}">
        <p14:creationId xmlns:p14="http://schemas.microsoft.com/office/powerpoint/2010/main" val="899644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a:solidFill>
            <a:schemeClr val="accent5">
              <a:lumMod val="20000"/>
              <a:lumOff val="80000"/>
            </a:schemeClr>
          </a:solidFill>
        </p:grpSpPr>
        <p:sp>
          <p:nvSpPr>
            <p:cNvPr id="28702" name="AutoShape 3"/>
            <p:cNvSpPr>
              <a:spLocks noChangeArrowheads="1"/>
            </p:cNvSpPr>
            <p:nvPr/>
          </p:nvSpPr>
          <p:spPr bwMode="auto">
            <a:xfrm rot="5400000">
              <a:off x="1165" y="-328"/>
              <a:ext cx="3401" cy="5214"/>
            </a:xfrm>
            <a:prstGeom prst="rtTriangle">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16200000">
              <a:off x="1164" y="-328"/>
              <a:ext cx="3401" cy="5214"/>
            </a:xfrm>
            <a:prstGeom prst="rtTriangle">
              <a:avLst/>
            </a:prstGeom>
            <a:solidFill>
              <a:schemeClr val="accent3">
                <a:lumMod val="20000"/>
                <a:lumOff val="8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chemeClr val="accent4">
              <a:lumMod val="20000"/>
              <a:lumOff val="80000"/>
            </a:schemeClr>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0" name="Titel 9"/>
          <p:cNvSpPr>
            <a:spLocks noGrp="1"/>
          </p:cNvSpPr>
          <p:nvPr>
            <p:ph type="title"/>
          </p:nvPr>
        </p:nvSpPr>
        <p:spPr>
          <a:xfrm>
            <a:off x="539750" y="242729"/>
            <a:ext cx="8064500" cy="814388"/>
          </a:xfrm>
        </p:spPr>
        <p:txBody>
          <a:bodyPr/>
          <a:lstStyle/>
          <a:p>
            <a:pPr lvl="0">
              <a:lnSpc>
                <a:spcPct val="100000"/>
              </a:lnSpc>
              <a:spcBef>
                <a:spcPct val="20000"/>
              </a:spcBef>
            </a:pPr>
            <a:r>
              <a:rPr lang="de-DE" dirty="0"/>
              <a:t>Abschlüsse</a:t>
            </a:r>
            <a:br>
              <a:rPr lang="de-DE" dirty="0"/>
            </a:br>
            <a:r>
              <a:rPr lang="de-DE" altLang="de-DE" sz="1400" b="1" dirty="0">
                <a:latin typeface="Saar" panose="00000500000000000000" pitchFamily="2" charset="0"/>
                <a:ea typeface="+mn-ea"/>
                <a:cs typeface="+mn-cs"/>
              </a:rPr>
              <a:t>Deutsch-Luxemburgisches Schengen-Lyzeum Perl</a:t>
            </a:r>
            <a:br>
              <a:rPr lang="de-DE" altLang="de-DE" sz="1400" b="1" dirty="0">
                <a:latin typeface="Saar" panose="00000500000000000000" pitchFamily="2" charset="0"/>
                <a:ea typeface="+mn-ea"/>
                <a:cs typeface="+mn-cs"/>
              </a:rPr>
            </a:br>
            <a:br>
              <a:rPr lang="de-DE" dirty="0"/>
            </a:br>
            <a:endParaRPr lang="de-DE" dirty="0"/>
          </a:p>
        </p:txBody>
      </p:sp>
    </p:spTree>
    <p:extLst>
      <p:ext uri="{BB962C8B-B14F-4D97-AF65-F5344CB8AC3E}">
        <p14:creationId xmlns:p14="http://schemas.microsoft.com/office/powerpoint/2010/main" val="42911822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AutoShape 3">
            <a:hlinkClick r:id="rId3"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3"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2662760849"/>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8" name="Gruppieren 7">
            <a:extLst>
              <a:ext uri="{FF2B5EF4-FFF2-40B4-BE49-F238E27FC236}">
                <a16:creationId xmlns:a16="http://schemas.microsoft.com/office/drawing/2014/main" id="{B1EF9A0E-E6BF-429D-8F44-883C8AA43A9D}"/>
              </a:ext>
            </a:extLst>
          </p:cNvPr>
          <p:cNvGrpSpPr/>
          <p:nvPr/>
        </p:nvGrpSpPr>
        <p:grpSpPr>
          <a:xfrm>
            <a:off x="1591225" y="1686593"/>
            <a:ext cx="6203116" cy="3580064"/>
            <a:chOff x="4658275" y="2072575"/>
            <a:chExt cx="6203116" cy="3580064"/>
          </a:xfrm>
        </p:grpSpPr>
        <p:sp>
          <p:nvSpPr>
            <p:cNvPr id="9" name="Stern: 5 Zacken 8">
              <a:extLst>
                <a:ext uri="{FF2B5EF4-FFF2-40B4-BE49-F238E27FC236}">
                  <a16:creationId xmlns:a16="http://schemas.microsoft.com/office/drawing/2014/main" id="{BE023260-7129-4633-B23C-E1CFD7D176BE}"/>
                </a:ext>
              </a:extLst>
            </p:cNvPr>
            <p:cNvSpPr>
              <a:spLocks noChangeAspect="1"/>
            </p:cNvSpPr>
            <p:nvPr/>
          </p:nvSpPr>
          <p:spPr>
            <a:xfrm>
              <a:off x="4776053" y="2072575"/>
              <a:ext cx="3580064" cy="3580064"/>
            </a:xfrm>
            <a:prstGeom prst="star5">
              <a:avLst/>
            </a:prstGeom>
            <a:solidFill>
              <a:srgbClr val="0060A8"/>
            </a:solidFill>
            <a:ln cap="sq">
              <a:solidFill>
                <a:srgbClr val="0060A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EDDEC36A-AAF4-4B30-9709-234448112729}"/>
                </a:ext>
              </a:extLst>
            </p:cNvPr>
            <p:cNvGrpSpPr>
              <a:grpSpLocks/>
            </p:cNvGrpSpPr>
            <p:nvPr/>
          </p:nvGrpSpPr>
          <p:grpSpPr>
            <a:xfrm rot="-1380000">
              <a:off x="4658275" y="2711409"/>
              <a:ext cx="2164478" cy="2162556"/>
              <a:chOff x="2478024" y="1252728"/>
              <a:chExt cx="4328952" cy="4325111"/>
            </a:xfrm>
          </p:grpSpPr>
          <p:sp>
            <p:nvSpPr>
              <p:cNvPr id="12" name="Ellipse 11">
                <a:extLst>
                  <a:ext uri="{FF2B5EF4-FFF2-40B4-BE49-F238E27FC236}">
                    <a16:creationId xmlns:a16="http://schemas.microsoft.com/office/drawing/2014/main" id="{034A2760-35C7-4C24-A96B-87E86C41B6EE}"/>
                  </a:ext>
                </a:extLst>
              </p:cNvPr>
              <p:cNvSpPr>
                <a:spLocks noChangeAspect="1"/>
              </p:cNvSpPr>
              <p:nvPr/>
            </p:nvSpPr>
            <p:spPr>
              <a:xfrm>
                <a:off x="2478024" y="1252728"/>
                <a:ext cx="4325111" cy="4325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3262C451-793B-484A-A992-DB07F73CDFE3}"/>
                  </a:ext>
                </a:extLst>
              </p:cNvPr>
              <p:cNvSpPr/>
              <p:nvPr/>
            </p:nvSpPr>
            <p:spPr>
              <a:xfrm>
                <a:off x="3209545" y="2011680"/>
                <a:ext cx="2880358" cy="2880358"/>
              </a:xfrm>
              <a:prstGeom prst="ellipse">
                <a:avLst/>
              </a:prstGeom>
              <a:gradFill flip="none" rotWithShape="1">
                <a:gsLst>
                  <a:gs pos="28000">
                    <a:srgbClr val="3BA77B"/>
                  </a:gs>
                  <a:gs pos="36000">
                    <a:srgbClr val="0060A8"/>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3FC9F066-E972-4A01-B987-4760E200880A}"/>
                  </a:ext>
                </a:extLst>
              </p:cNvPr>
              <p:cNvSpPr/>
              <p:nvPr/>
            </p:nvSpPr>
            <p:spPr>
              <a:xfrm>
                <a:off x="4419546" y="3419942"/>
                <a:ext cx="2387430" cy="722364"/>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948E264F-33AE-4E49-9E86-346D1A05191B}"/>
                  </a:ext>
                </a:extLst>
              </p:cNvPr>
              <p:cNvSpPr/>
              <p:nvPr/>
            </p:nvSpPr>
            <p:spPr>
              <a:xfrm>
                <a:off x="2598345" y="2688880"/>
                <a:ext cx="4028789" cy="73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a:extLst>
                <a:ext uri="{FF2B5EF4-FFF2-40B4-BE49-F238E27FC236}">
                  <a16:creationId xmlns:a16="http://schemas.microsoft.com/office/drawing/2014/main" id="{44CEF896-A39D-4375-9FF0-BE2947D3C2F8}"/>
                </a:ext>
              </a:extLst>
            </p:cNvPr>
            <p:cNvSpPr txBox="1"/>
            <p:nvPr/>
          </p:nvSpPr>
          <p:spPr>
            <a:xfrm>
              <a:off x="8671624" y="2203139"/>
              <a:ext cx="2189767" cy="1426801"/>
            </a:xfrm>
            <a:prstGeom prst="rect">
              <a:avLst/>
            </a:prstGeom>
            <a:noFill/>
          </p:spPr>
          <p:txBody>
            <a:bodyPr wrap="none" rtlCol="0">
              <a:spAutoFit/>
            </a:bodyPr>
            <a:lstStyle/>
            <a:p>
              <a:pPr>
                <a:lnSpc>
                  <a:spcPts val="3400"/>
                </a:lnSpc>
              </a:pPr>
              <a:r>
                <a:rPr lang="de-DE" sz="4000" dirty="0">
                  <a:solidFill>
                    <a:srgbClr val="0060A8"/>
                  </a:solidFill>
                </a:rPr>
                <a:t>european</a:t>
              </a:r>
            </a:p>
            <a:p>
              <a:pPr>
                <a:lnSpc>
                  <a:spcPts val="3400"/>
                </a:lnSpc>
              </a:pPr>
              <a:r>
                <a:rPr lang="de-DE" sz="4000" dirty="0">
                  <a:solidFill>
                    <a:srgbClr val="0060A8"/>
                  </a:solidFill>
                </a:rPr>
                <a:t>school</a:t>
              </a:r>
            </a:p>
            <a:p>
              <a:pPr>
                <a:lnSpc>
                  <a:spcPts val="3400"/>
                </a:lnSpc>
              </a:pPr>
              <a:r>
                <a:rPr lang="de-DE" sz="4000" dirty="0">
                  <a:solidFill>
                    <a:srgbClr val="0060A8"/>
                  </a:solidFill>
                </a:rPr>
                <a:t>saarland</a:t>
              </a:r>
            </a:p>
          </p:txBody>
        </p:sp>
      </p:grpSp>
      <p:pic>
        <p:nvPicPr>
          <p:cNvPr id="3" name="Grafik 2">
            <a:extLst>
              <a:ext uri="{FF2B5EF4-FFF2-40B4-BE49-F238E27FC236}">
                <a16:creationId xmlns:a16="http://schemas.microsoft.com/office/drawing/2014/main" id="{CA01AE3E-0982-47F5-BEB7-EF5F2C4C3AF0}"/>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4833" y="4705140"/>
            <a:ext cx="1308798" cy="1308798"/>
          </a:xfrm>
          <a:prstGeom prst="rect">
            <a:avLst/>
          </a:prstGeom>
        </p:spPr>
      </p:pic>
    </p:spTree>
    <p:extLst>
      <p:ext uri="{BB962C8B-B14F-4D97-AF65-F5344CB8AC3E}">
        <p14:creationId xmlns:p14="http://schemas.microsoft.com/office/powerpoint/2010/main" val="1332927706"/>
      </p:ext>
    </p:extLst>
  </p:cSld>
  <p:clrMapOvr>
    <a:masterClrMapping/>
  </p:clrMapOvr>
  <p:transition spd="med">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56086" y="905926"/>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600" dirty="0">
                <a:solidFill>
                  <a:schemeClr val="tx2"/>
                </a:solidFill>
                <a:latin typeface="Calibri" panose="020F0502020204030204" pitchFamily="34" charset="0"/>
                <a:cs typeface="Calibri" panose="020F0502020204030204" pitchFamily="34" charset="0"/>
              </a:rPr>
              <a:t>Die Europäische Schule Saarland</a:t>
            </a:r>
          </a:p>
        </p:txBody>
      </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630357" y="139466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285750" indent="-285750">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 ist eine öffentliche Schule </a:t>
            </a:r>
            <a:r>
              <a:rPr lang="de-DE" altLang="de-DE" sz="1600" b="1" dirty="0">
                <a:solidFill>
                  <a:schemeClr val="tx2"/>
                </a:solidFill>
                <a:latin typeface="Calibri" panose="020F0502020204030204" pitchFamily="34" charset="0"/>
                <a:cs typeface="Calibri" panose="020F0502020204030204" pitchFamily="34" charset="0"/>
              </a:rPr>
              <a:t>im gebundenen Ganztag.</a:t>
            </a:r>
            <a:endParaRPr lang="de-DE" altLang="de-DE" sz="1600" strike="sngStrike" dirty="0">
              <a:solidFill>
                <a:schemeClr val="tx2"/>
              </a:solidFill>
              <a:latin typeface="Calibri" panose="020F0502020204030204" pitchFamily="34" charset="0"/>
              <a:cs typeface="Calibri" panose="020F0502020204030204" pitchFamily="34" charset="0"/>
            </a:endParaRPr>
          </a:p>
        </p:txBody>
      </p:sp>
      <p:sp>
        <p:nvSpPr>
          <p:cNvPr id="26" name="Rectangle 5">
            <a:extLst>
              <a:ext uri="{FF2B5EF4-FFF2-40B4-BE49-F238E27FC236}">
                <a16:creationId xmlns:a16="http://schemas.microsoft.com/office/drawing/2014/main" id="{0EFB5E00-8A8C-4423-9D11-F8A3F1232870}"/>
              </a:ext>
            </a:extLst>
          </p:cNvPr>
          <p:cNvSpPr>
            <a:spLocks noChangeArrowheads="1"/>
          </p:cNvSpPr>
          <p:nvPr/>
        </p:nvSpPr>
        <p:spPr bwMode="auto">
          <a:xfrm>
            <a:off x="630357" y="2733877"/>
            <a:ext cx="814705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umfasst die Klassenstufen </a:t>
            </a:r>
            <a:r>
              <a:rPr lang="de-DE" altLang="de-DE" sz="1600" b="1" dirty="0">
                <a:solidFill>
                  <a:schemeClr val="tx2"/>
                </a:solidFill>
                <a:latin typeface="Calibri" panose="020F0502020204030204" pitchFamily="34" charset="0"/>
                <a:cs typeface="Calibri" panose="020F0502020204030204" pitchFamily="34" charset="0"/>
              </a:rPr>
              <a:t>1 bis 5 (Primarbereich) und 6 bis 12 (Sekundarbereich)</a:t>
            </a:r>
            <a:r>
              <a:rPr lang="de-DE" altLang="de-DE" sz="1600" dirty="0">
                <a:solidFill>
                  <a:schemeClr val="tx2"/>
                </a:solidFill>
                <a:latin typeface="Calibri" panose="020F0502020204030204" pitchFamily="34" charset="0"/>
                <a:cs typeface="Calibri" panose="020F0502020204030204" pitchFamily="34" charset="0"/>
              </a:rPr>
              <a:t>. Nach der Klassenstufe 4 der saarländischen Grundschule ist ein Übergang in die Klassenstufe 5 möglich. </a:t>
            </a:r>
          </a:p>
          <a:p>
            <a:pPr>
              <a:lnSpc>
                <a:spcPct val="90000"/>
              </a:lnSpc>
              <a:spcBef>
                <a:spcPct val="20000"/>
              </a:spcBef>
              <a:buFont typeface="Arial" panose="020B0604020202020204" pitchFamily="34" charset="0"/>
              <a:buChar char="•"/>
            </a:pPr>
            <a:endParaRPr lang="de-DE" altLang="de-DE" sz="1600" dirty="0">
              <a:latin typeface="Calibri" panose="020F0502020204030204" pitchFamily="34" charset="0"/>
              <a:cs typeface="Calibri" panose="020F0502020204030204" pitchFamily="34" charset="0"/>
            </a:endParaRP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630357" y="1833079"/>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führt zum </a:t>
            </a:r>
            <a:r>
              <a:rPr lang="de-DE" altLang="de-DE" sz="1600" b="1" dirty="0">
                <a:solidFill>
                  <a:schemeClr val="tx2"/>
                </a:solidFill>
                <a:latin typeface="Calibri" panose="020F0502020204030204" pitchFamily="34" charset="0"/>
                <a:cs typeface="Calibri" panose="020F0502020204030204" pitchFamily="34" charset="0"/>
              </a:rPr>
              <a:t>international anerkannten Europäischen Abitur </a:t>
            </a:r>
            <a:r>
              <a:rPr lang="de-DE" altLang="de-DE" sz="1600" dirty="0">
                <a:solidFill>
                  <a:schemeClr val="tx2"/>
                </a:solidFill>
                <a:latin typeface="Calibri" panose="020F0502020204030204" pitchFamily="34" charset="0"/>
                <a:cs typeface="Calibri" panose="020F0502020204030204" pitchFamily="34" charset="0"/>
              </a:rPr>
              <a:t>nach 12 Jahren („G8“), bietet sowohl den </a:t>
            </a:r>
            <a:r>
              <a:rPr lang="de-DE" altLang="de-DE" sz="1600" b="1" dirty="0">
                <a:solidFill>
                  <a:schemeClr val="tx2"/>
                </a:solidFill>
                <a:latin typeface="Calibri" panose="020F0502020204030204" pitchFamily="34" charset="0"/>
                <a:cs typeface="Calibri" panose="020F0502020204030204" pitchFamily="34" charset="0"/>
              </a:rPr>
              <a:t>Hauptschulabschluss </a:t>
            </a:r>
            <a:r>
              <a:rPr lang="de-DE" altLang="de-DE" sz="1600" dirty="0">
                <a:solidFill>
                  <a:schemeClr val="tx2"/>
                </a:solidFill>
                <a:latin typeface="Calibri" panose="020F0502020204030204" pitchFamily="34" charset="0"/>
                <a:cs typeface="Calibri" panose="020F0502020204030204" pitchFamily="34" charset="0"/>
              </a:rPr>
              <a:t>(nach Klassenstufe 9), als auch den </a:t>
            </a:r>
            <a:r>
              <a:rPr lang="de-DE" altLang="de-DE" sz="1600" b="1" dirty="0">
                <a:solidFill>
                  <a:schemeClr val="tx2"/>
                </a:solidFill>
                <a:latin typeface="Calibri" panose="020F0502020204030204" pitchFamily="34" charset="0"/>
                <a:cs typeface="Calibri" panose="020F0502020204030204" pitchFamily="34" charset="0"/>
              </a:rPr>
              <a:t>Mittleren Bildungsabschluss </a:t>
            </a:r>
            <a:r>
              <a:rPr lang="de-DE" altLang="de-DE" sz="1600" dirty="0">
                <a:solidFill>
                  <a:schemeClr val="tx2"/>
                </a:solidFill>
                <a:latin typeface="Calibri" panose="020F0502020204030204" pitchFamily="34" charset="0"/>
                <a:cs typeface="Calibri" panose="020F0502020204030204" pitchFamily="34" charset="0"/>
              </a:rPr>
              <a:t>(nach Klassenstufe 10) an. </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630357" y="4457866"/>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357188" indent="-357188">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folgt als akkreditierte Europäische Schule den hohen Qualitätsstandards des Systems der Europäischen Schulen und hat u.a. </a:t>
            </a:r>
            <a:r>
              <a:rPr lang="de-DE" altLang="de-DE" sz="1600" b="1" dirty="0">
                <a:solidFill>
                  <a:schemeClr val="tx2"/>
                </a:solidFill>
                <a:latin typeface="Calibri" panose="020F0502020204030204" pitchFamily="34" charset="0"/>
                <a:cs typeface="Calibri" panose="020F0502020204030204" pitchFamily="34" charset="0"/>
              </a:rPr>
              <a:t>Schwerpunkte </a:t>
            </a:r>
            <a:r>
              <a:rPr lang="de-DE" altLang="de-DE" sz="1600" dirty="0">
                <a:solidFill>
                  <a:schemeClr val="tx2"/>
                </a:solidFill>
                <a:latin typeface="Calibri" panose="020F0502020204030204" pitchFamily="34" charset="0"/>
                <a:cs typeface="Calibri" panose="020F0502020204030204" pitchFamily="34" charset="0"/>
              </a:rPr>
              <a:t>in den Bereichen </a:t>
            </a:r>
            <a:r>
              <a:rPr lang="de-DE" altLang="de-DE" sz="1600" b="1" dirty="0">
                <a:solidFill>
                  <a:schemeClr val="tx2"/>
                </a:solidFill>
                <a:latin typeface="Calibri" panose="020F0502020204030204" pitchFamily="34" charset="0"/>
                <a:cs typeface="Calibri" panose="020F0502020204030204" pitchFamily="34" charset="0"/>
              </a:rPr>
              <a:t>Mehrsprachigkeit, Mathematik-Naturwissenschaften </a:t>
            </a:r>
            <a:r>
              <a:rPr lang="de-DE" altLang="de-DE" sz="1600" dirty="0">
                <a:solidFill>
                  <a:schemeClr val="tx2"/>
                </a:solidFill>
                <a:latin typeface="Calibri" panose="020F0502020204030204" pitchFamily="34" charset="0"/>
                <a:cs typeface="Calibri" panose="020F0502020204030204" pitchFamily="34" charset="0"/>
              </a:rPr>
              <a:t>und</a:t>
            </a:r>
            <a:r>
              <a:rPr lang="de-DE" altLang="de-DE" sz="1600" b="1" dirty="0">
                <a:solidFill>
                  <a:schemeClr val="tx2"/>
                </a:solidFill>
                <a:latin typeface="Calibri" panose="020F0502020204030204" pitchFamily="34" charset="0"/>
                <a:cs typeface="Calibri" panose="020F0502020204030204" pitchFamily="34" charset="0"/>
              </a:rPr>
              <a:t> Digitales Lernen.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C599DB77-30F1-4169-9949-FDC1546E937D}"/>
              </a:ext>
            </a:extLst>
          </p:cNvPr>
          <p:cNvSpPr>
            <a:spLocks noChangeArrowheads="1"/>
          </p:cNvSpPr>
          <p:nvPr/>
        </p:nvSpPr>
        <p:spPr bwMode="auto">
          <a:xfrm>
            <a:off x="630357" y="3478810"/>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gliedert sich in eine </a:t>
            </a:r>
            <a:r>
              <a:rPr lang="de-DE" altLang="de-DE" sz="1600" b="1" dirty="0">
                <a:solidFill>
                  <a:schemeClr val="tx2"/>
                </a:solidFill>
                <a:latin typeface="Calibri" panose="020F0502020204030204" pitchFamily="34" charset="0"/>
                <a:cs typeface="Calibri" panose="020F0502020204030204" pitchFamily="34" charset="0"/>
              </a:rPr>
              <a:t>deutschsprachige</a:t>
            </a:r>
            <a:r>
              <a:rPr lang="de-DE" altLang="de-DE" sz="1600" dirty="0">
                <a:solidFill>
                  <a:schemeClr val="tx2"/>
                </a:solidFill>
                <a:latin typeface="Calibri" panose="020F0502020204030204" pitchFamily="34" charset="0"/>
                <a:cs typeface="Calibri" panose="020F0502020204030204" pitchFamily="34" charset="0"/>
              </a:rPr>
              <a:t> und eine </a:t>
            </a:r>
            <a:r>
              <a:rPr lang="de-DE" altLang="de-DE" sz="1600" b="1" dirty="0">
                <a:solidFill>
                  <a:schemeClr val="tx2"/>
                </a:solidFill>
                <a:latin typeface="Calibri" panose="020F0502020204030204" pitchFamily="34" charset="0"/>
                <a:cs typeface="Calibri" panose="020F0502020204030204" pitchFamily="34" charset="0"/>
              </a:rPr>
              <a:t>englischsprachige</a:t>
            </a:r>
            <a:r>
              <a:rPr lang="de-DE" altLang="de-DE" sz="1600" dirty="0">
                <a:solidFill>
                  <a:schemeClr val="tx2"/>
                </a:solidFill>
                <a:latin typeface="Calibri" panose="020F0502020204030204" pitchFamily="34" charset="0"/>
                <a:cs typeface="Calibri" panose="020F0502020204030204" pitchFamily="34" charset="0"/>
              </a:rPr>
              <a:t> </a:t>
            </a:r>
            <a:r>
              <a:rPr lang="de-DE" altLang="de-DE" sz="1600" b="1" dirty="0">
                <a:solidFill>
                  <a:schemeClr val="tx2"/>
                </a:solidFill>
                <a:latin typeface="Calibri" panose="020F0502020204030204" pitchFamily="34" charset="0"/>
                <a:cs typeface="Calibri" panose="020F0502020204030204" pitchFamily="34" charset="0"/>
              </a:rPr>
              <a:t>Sektion</a:t>
            </a:r>
            <a:r>
              <a:rPr lang="de-DE" altLang="de-DE" sz="1600" dirty="0">
                <a:solidFill>
                  <a:schemeClr val="tx2"/>
                </a:solidFill>
                <a:latin typeface="Calibri" panose="020F0502020204030204" pitchFamily="34" charset="0"/>
                <a:cs typeface="Calibri" panose="020F0502020204030204" pitchFamily="34" charset="0"/>
              </a:rPr>
              <a:t>. Die Zuordnung zur Sektion erfolgt in Abhängigkeit von der Muttersprache oder dominanten Sprache des Kindes. </a:t>
            </a:r>
          </a:p>
        </p:txBody>
      </p:sp>
    </p:spTree>
    <p:extLst>
      <p:ext uri="{BB962C8B-B14F-4D97-AF65-F5344CB8AC3E}">
        <p14:creationId xmlns:p14="http://schemas.microsoft.com/office/powerpoint/2010/main" val="198243604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3"/>
          <p:cNvSpPr txBox="1">
            <a:spLocks/>
          </p:cNvSpPr>
          <p:nvPr/>
        </p:nvSpPr>
        <p:spPr>
          <a:xfrm>
            <a:off x="420310" y="6408762"/>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grpSp>
        <p:nvGrpSpPr>
          <p:cNvPr id="6" name="Gruppieren 5"/>
          <p:cNvGrpSpPr/>
          <p:nvPr/>
        </p:nvGrpSpPr>
        <p:grpSpPr>
          <a:xfrm>
            <a:off x="528211" y="1052736"/>
            <a:ext cx="8076039" cy="5122763"/>
            <a:chOff x="395536" y="898525"/>
            <a:chExt cx="8076039" cy="5122763"/>
          </a:xfrm>
        </p:grpSpPr>
        <p:grpSp>
          <p:nvGrpSpPr>
            <p:cNvPr id="4" name="Gruppieren 3"/>
            <p:cNvGrpSpPr/>
            <p:nvPr/>
          </p:nvGrpSpPr>
          <p:grpSpPr>
            <a:xfrm>
              <a:off x="395536" y="898525"/>
              <a:ext cx="3744000" cy="5122763"/>
              <a:chOff x="395536" y="898525"/>
              <a:chExt cx="3744000" cy="5122763"/>
            </a:xfrm>
          </p:grpSpPr>
          <p:sp>
            <p:nvSpPr>
              <p:cNvPr id="5125" name="Rectangle 23"/>
              <p:cNvSpPr>
                <a:spLocks noChangeArrowheads="1"/>
              </p:cNvSpPr>
              <p:nvPr/>
            </p:nvSpPr>
            <p:spPr bwMode="auto">
              <a:xfrm>
                <a:off x="395536" y="898525"/>
                <a:ext cx="3744000" cy="5122763"/>
              </a:xfrm>
              <a:prstGeom prst="rect">
                <a:avLst/>
              </a:prstGeom>
              <a:solidFill>
                <a:schemeClr val="accent5">
                  <a:lumMod val="20000"/>
                  <a:lumOff val="80000"/>
                  <a:alpha val="59999"/>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19363"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3 Jahre</a:t>
                </a:r>
              </a:p>
            </p:txBody>
          </p:sp>
          <p:sp>
            <p:nvSpPr>
              <p:cNvPr id="55313" name="AutoShape 17"/>
              <p:cNvSpPr>
                <a:spLocks noChangeArrowheads="1"/>
              </p:cNvSpPr>
              <p:nvPr/>
            </p:nvSpPr>
            <p:spPr bwMode="auto">
              <a:xfrm>
                <a:off x="863600" y="3903663"/>
                <a:ext cx="2879725" cy="900112"/>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Hauptschulabschluss</a:t>
                </a:r>
              </a:p>
            </p:txBody>
          </p:sp>
          <p:sp>
            <p:nvSpPr>
              <p:cNvPr id="55314" name="AutoShape 18"/>
              <p:cNvSpPr>
                <a:spLocks noChangeArrowheads="1"/>
              </p:cNvSpPr>
              <p:nvPr/>
            </p:nvSpPr>
            <p:spPr bwMode="auto">
              <a:xfrm>
                <a:off x="863600" y="1168400"/>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Abitur</a:t>
                </a:r>
                <a:br>
                  <a:rPr lang="de-DE" altLang="de-DE" sz="1800" dirty="0">
                    <a:solidFill>
                      <a:schemeClr val="tx2"/>
                    </a:solidFill>
                    <a:latin typeface="+mn-lt"/>
                  </a:rPr>
                </a:br>
                <a:r>
                  <a:rPr lang="de-DE" altLang="de-DE" sz="1400" dirty="0">
                    <a:solidFill>
                      <a:schemeClr val="tx2"/>
                    </a:solidFill>
                    <a:latin typeface="+mn-lt"/>
                  </a:rPr>
                  <a:t>in 9 Jahren</a:t>
                </a:r>
                <a:endParaRPr lang="de-DE" altLang="de-DE" sz="1400" b="1" dirty="0">
                  <a:solidFill>
                    <a:schemeClr val="tx2"/>
                  </a:solidFill>
                  <a:latin typeface="+mn-lt"/>
                </a:endParaRPr>
              </a:p>
            </p:txBody>
          </p:sp>
          <p:sp>
            <p:nvSpPr>
              <p:cNvPr id="55315" name="AutoShape 19"/>
              <p:cNvSpPr>
                <a:spLocks noChangeArrowheads="1"/>
              </p:cNvSpPr>
              <p:nvPr/>
            </p:nvSpPr>
            <p:spPr bwMode="auto">
              <a:xfrm>
                <a:off x="863600" y="2536825"/>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24075" y="3429000"/>
                <a:ext cx="360363" cy="457200"/>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24075" y="2068347"/>
                <a:ext cx="360363" cy="454025"/>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19363"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1 Jahr</a:t>
                </a:r>
              </a:p>
            </p:txBody>
          </p:sp>
          <p:sp>
            <p:nvSpPr>
              <p:cNvPr id="55331" name="AutoShape 35"/>
              <p:cNvSpPr>
                <a:spLocks noChangeArrowheads="1"/>
              </p:cNvSpPr>
              <p:nvPr/>
            </p:nvSpPr>
            <p:spPr bwMode="auto">
              <a:xfrm>
                <a:off x="2519363"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5 Jahre</a:t>
                </a:r>
              </a:p>
            </p:txBody>
          </p:sp>
          <p:sp>
            <p:nvSpPr>
              <p:cNvPr id="5143"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grpSp>
        <p:grpSp>
          <p:nvGrpSpPr>
            <p:cNvPr id="5" name="Gruppieren 4"/>
            <p:cNvGrpSpPr/>
            <p:nvPr/>
          </p:nvGrpSpPr>
          <p:grpSpPr>
            <a:xfrm>
              <a:off x="4727575" y="898525"/>
              <a:ext cx="3744000" cy="5122763"/>
              <a:chOff x="4727575" y="898525"/>
              <a:chExt cx="3744000" cy="5122763"/>
            </a:xfrm>
          </p:grpSpPr>
          <p:sp>
            <p:nvSpPr>
              <p:cNvPr id="5124" name="Rectangle 25"/>
              <p:cNvSpPr>
                <a:spLocks noChangeArrowheads="1"/>
              </p:cNvSpPr>
              <p:nvPr/>
            </p:nvSpPr>
            <p:spPr bwMode="auto">
              <a:xfrm>
                <a:off x="4727575" y="898525"/>
                <a:ext cx="3744000" cy="5122763"/>
              </a:xfrm>
              <a:prstGeom prst="rect">
                <a:avLst/>
              </a:prstGeom>
              <a:solidFill>
                <a:schemeClr val="accent3">
                  <a:lumMod val="20000"/>
                  <a:lumOff val="80000"/>
                  <a:alpha val="59999"/>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3" name="AutoShape 37"/>
              <p:cNvSpPr>
                <a:spLocks noChangeArrowheads="1"/>
              </p:cNvSpPr>
              <p:nvPr/>
            </p:nvSpPr>
            <p:spPr bwMode="auto">
              <a:xfrm>
                <a:off x="5253038" y="1173164"/>
                <a:ext cx="2879725" cy="895350"/>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800" dirty="0">
                  <a:solidFill>
                    <a:srgbClr val="FF0000"/>
                  </a:solidFill>
                  <a:latin typeface="+mn-lt"/>
                </a:endParaRPr>
              </a:p>
              <a:p>
                <a:pPr algn="ctr" eaLnBrk="1" hangingPunct="1"/>
                <a:r>
                  <a:rPr lang="de-DE" altLang="de-DE" sz="1800" dirty="0">
                    <a:solidFill>
                      <a:schemeClr val="tx2"/>
                    </a:solidFill>
                    <a:latin typeface="+mn-lt"/>
                  </a:rPr>
                  <a:t>Abitur</a:t>
                </a:r>
              </a:p>
              <a:p>
                <a:pPr algn="ctr" eaLnBrk="1" hangingPunct="1"/>
                <a:r>
                  <a:rPr lang="de-DE" altLang="de-DE" sz="1400" dirty="0">
                    <a:solidFill>
                      <a:schemeClr val="tx2"/>
                    </a:solidFill>
                    <a:latin typeface="+mn-lt"/>
                  </a:rPr>
                  <a:t>in neun Jahren</a:t>
                </a:r>
              </a:p>
              <a:p>
                <a:pPr algn="ctr" eaLnBrk="1" hangingPunct="1"/>
                <a:r>
                  <a:rPr lang="de-DE" altLang="de-DE" sz="1400" dirty="0">
                    <a:solidFill>
                      <a:schemeClr val="tx2"/>
                    </a:solidFill>
                    <a:latin typeface="+mn-lt"/>
                  </a:rPr>
                  <a:t> seit dem Schuljahr 2023/24</a:t>
                </a:r>
                <a:br>
                  <a:rPr lang="de-DE" altLang="de-DE" sz="1800" dirty="0">
                    <a:solidFill>
                      <a:schemeClr val="tx2"/>
                    </a:solidFill>
                    <a:latin typeface="+mn-lt"/>
                  </a:rPr>
                </a:br>
                <a:endParaRPr lang="de-DE" altLang="de-DE" sz="1400" b="1" dirty="0">
                  <a:solidFill>
                    <a:schemeClr val="tx2"/>
                  </a:solidFill>
                  <a:latin typeface="+mn-lt"/>
                </a:endParaRPr>
              </a:p>
            </p:txBody>
          </p:sp>
          <p:sp>
            <p:nvSpPr>
              <p:cNvPr id="55334" name="AutoShape 38"/>
              <p:cNvSpPr>
                <a:spLocks noChangeArrowheads="1"/>
              </p:cNvSpPr>
              <p:nvPr/>
            </p:nvSpPr>
            <p:spPr bwMode="auto">
              <a:xfrm>
                <a:off x="6444208" y="2068514"/>
                <a:ext cx="431255" cy="3201986"/>
              </a:xfrm>
              <a:prstGeom prst="upArrow">
                <a:avLst>
                  <a:gd name="adj1" fmla="val 53306"/>
                  <a:gd name="adj2" fmla="val 71877"/>
                </a:avLst>
              </a:prstGeom>
              <a:solidFill>
                <a:srgbClr val="FFFFFF"/>
              </a:solid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44"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p:txBody>
          </p:sp>
          <p:sp>
            <p:nvSpPr>
              <p:cNvPr id="21" name="AutoShape 10"/>
              <p:cNvSpPr>
                <a:spLocks noChangeArrowheads="1"/>
              </p:cNvSpPr>
              <p:nvPr/>
            </p:nvSpPr>
            <p:spPr bwMode="auto">
              <a:xfrm>
                <a:off x="6875463" y="336611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9 Jahre</a:t>
                </a:r>
              </a:p>
            </p:txBody>
          </p:sp>
        </p:grpSp>
        <p:sp>
          <p:nvSpPr>
            <p:cNvPr id="5142" name="Rectangle 7"/>
            <p:cNvSpPr>
              <a:spLocks noChangeArrowheads="1"/>
            </p:cNvSpPr>
            <p:nvPr/>
          </p:nvSpPr>
          <p:spPr bwMode="auto">
            <a:xfrm>
              <a:off x="411163" y="5303220"/>
              <a:ext cx="8060412" cy="718068"/>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2" name="Titel 1"/>
          <p:cNvSpPr>
            <a:spLocks noGrp="1"/>
          </p:cNvSpPr>
          <p:nvPr>
            <p:ph type="title"/>
          </p:nvPr>
        </p:nvSpPr>
        <p:spPr>
          <a:xfrm>
            <a:off x="539750" y="527050"/>
            <a:ext cx="8064500" cy="492966"/>
          </a:xfrm>
        </p:spPr>
        <p:txBody>
          <a:bodyPr/>
          <a:lstStyle/>
          <a:p>
            <a:r>
              <a:rPr lang="de-DE" dirty="0"/>
              <a:t>Abschlüsse</a:t>
            </a:r>
          </a:p>
        </p:txBody>
      </p:sp>
    </p:spTree>
    <p:extLst>
      <p:ext uri="{BB962C8B-B14F-4D97-AF65-F5344CB8AC3E}">
        <p14:creationId xmlns:p14="http://schemas.microsoft.com/office/powerpoint/2010/main" val="18960546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88996" y="2950050"/>
            <a:ext cx="7850672" cy="6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endParaRPr lang="de-DE" alt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a:lnSpc>
                <a:spcPct val="100000"/>
              </a:lnSpc>
            </a:pPr>
            <a:r>
              <a:rPr lang="de-DE" sz="1600" dirty="0">
                <a:solidFill>
                  <a:schemeClr val="tx2"/>
                </a:solidFill>
                <a:latin typeface="Calibri" panose="020F0502020204030204" pitchFamily="34" charset="0"/>
                <a:cs typeface="Calibri" panose="020F0502020204030204" pitchFamily="34" charset="0"/>
              </a:rPr>
              <a:t>Förderung von Mehrsprachigkeit:</a:t>
            </a:r>
          </a:p>
          <a:p>
            <a:pPr>
              <a:lnSpc>
                <a:spcPct val="100000"/>
              </a:lnSpc>
            </a:pP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Kernfächer</a:t>
            </a:r>
            <a:r>
              <a:rPr lang="de-DE" sz="1600" dirty="0">
                <a:solidFill>
                  <a:schemeClr val="tx2"/>
                </a:solidFill>
                <a:latin typeface="Calibri" panose="020F0502020204030204" pitchFamily="34" charset="0"/>
                <a:cs typeface="Calibri" panose="020F0502020204030204" pitchFamily="34" charset="0"/>
              </a:rPr>
              <a:t> durchgehend in der </a:t>
            </a:r>
            <a:r>
              <a:rPr lang="de-DE" sz="1600" b="1" dirty="0">
                <a:solidFill>
                  <a:schemeClr val="tx2"/>
                </a:solidFill>
                <a:latin typeface="Calibri" panose="020F0502020204030204" pitchFamily="34" charset="0"/>
                <a:cs typeface="Calibri" panose="020F0502020204030204" pitchFamily="34" charset="0"/>
              </a:rPr>
              <a:t>Sektionssprache </a:t>
            </a:r>
            <a:r>
              <a:rPr lang="de-DE" sz="1600" dirty="0">
                <a:solidFill>
                  <a:schemeClr val="tx2"/>
                </a:solidFill>
                <a:latin typeface="Calibri" panose="020F0502020204030204" pitchFamily="34" charset="0"/>
                <a:cs typeface="Calibri" panose="020F0502020204030204" pitchFamily="34" charset="0"/>
              </a:rPr>
              <a:t>(Deutsch oder Englisch)</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Muttersprache </a:t>
            </a:r>
            <a:r>
              <a:rPr lang="de-DE" sz="1600" dirty="0">
                <a:solidFill>
                  <a:schemeClr val="tx2"/>
                </a:solidFill>
                <a:latin typeface="Calibri" panose="020F0502020204030204" pitchFamily="34" charset="0"/>
                <a:cs typeface="Calibri" panose="020F0502020204030204" pitchFamily="34" charset="0"/>
              </a:rPr>
              <a:t>mit 9 Wochenstunden</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ab Klasse 1 (für deutschsprachige Kinder: Englisch oder Französisch)</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Intensivförderung in der </a:t>
            </a: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für Kinder, die nach Klassenstufe 4 der saarländischen Grundschule in die Klassenstufe 5 der ESS wechseln</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 in einzelnen </a:t>
            </a:r>
            <a:r>
              <a:rPr lang="de-DE" sz="1600" b="1" dirty="0">
                <a:solidFill>
                  <a:schemeClr val="tx2"/>
                </a:solidFill>
                <a:latin typeface="Calibri" panose="020F0502020204030204" pitchFamily="34" charset="0"/>
                <a:cs typeface="Calibri" panose="020F0502020204030204" pitchFamily="34" charset="0"/>
              </a:rPr>
              <a:t>Nebenfächern </a:t>
            </a:r>
            <a:r>
              <a:rPr lang="de-DE" sz="1600" dirty="0">
                <a:solidFill>
                  <a:schemeClr val="tx2"/>
                </a:solidFill>
                <a:latin typeface="Calibri" panose="020F0502020204030204" pitchFamily="34" charset="0"/>
                <a:cs typeface="Calibri" panose="020F0502020204030204" pitchFamily="34" charset="0"/>
              </a:rPr>
              <a:t>(Europäische Stunden, Musik, Kunst, Sport) 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a:t>
            </a:r>
            <a:r>
              <a:rPr lang="de-DE" sz="1600" b="1" dirty="0">
                <a:solidFill>
                  <a:schemeClr val="tx2"/>
                </a:solidFill>
                <a:latin typeface="Calibri" panose="020F0502020204030204" pitchFamily="34" charset="0"/>
                <a:cs typeface="Calibri" panose="020F0502020204030204" pitchFamily="34" charset="0"/>
              </a:rPr>
              <a:t> </a:t>
            </a:r>
            <a:r>
              <a:rPr lang="de-DE" sz="1600" dirty="0">
                <a:solidFill>
                  <a:schemeClr val="tx2"/>
                </a:solidFill>
                <a:latin typeface="Calibri" panose="020F0502020204030204" pitchFamily="34" charset="0"/>
                <a:cs typeface="Calibri" panose="020F0502020204030204" pitchFamily="34" charset="0"/>
              </a:rPr>
              <a:t>ab Klassenstufe 8 in den </a:t>
            </a:r>
            <a:r>
              <a:rPr lang="de-DE" sz="1600" b="1" dirty="0">
                <a:solidFill>
                  <a:schemeClr val="tx2"/>
                </a:solidFill>
                <a:latin typeface="Calibri" panose="020F0502020204030204" pitchFamily="34" charset="0"/>
                <a:cs typeface="Calibri" panose="020F0502020204030204" pitchFamily="34" charset="0"/>
              </a:rPr>
              <a:t>Humanwissenschaften </a:t>
            </a:r>
            <a:r>
              <a:rPr lang="de-DE" sz="1600" dirty="0">
                <a:solidFill>
                  <a:schemeClr val="tx2"/>
                </a:solidFill>
                <a:latin typeface="Calibri" panose="020F0502020204030204" pitchFamily="34" charset="0"/>
                <a:cs typeface="Calibri" panose="020F0502020204030204" pitchFamily="34" charset="0"/>
              </a:rPr>
              <a:t>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2. Fremdsprache </a:t>
            </a:r>
            <a:r>
              <a:rPr lang="de-DE" sz="1600" dirty="0">
                <a:solidFill>
                  <a:schemeClr val="tx2"/>
                </a:solidFill>
                <a:latin typeface="Calibri" panose="020F0502020204030204" pitchFamily="34" charset="0"/>
                <a:cs typeface="Calibri" panose="020F0502020204030204" pitchFamily="34" charset="0"/>
              </a:rPr>
              <a:t>ab Klassenstufe 6 (für deutschsprachige Kinder Wahl zwischen Französisch bzw. Englisch sowie Spanisch oder Italienisch)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Belegung von bis zu vier Fremdsprachen bis zum Abitur möglich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Europäisches Abitur mit mindestens zwei Prüfungsfächern in der </a:t>
            </a:r>
            <a:r>
              <a:rPr lang="de-DE" sz="1600" b="1" dirty="0">
                <a:solidFill>
                  <a:schemeClr val="tx2"/>
                </a:solidFill>
                <a:latin typeface="Calibri" panose="020F0502020204030204" pitchFamily="34" charset="0"/>
                <a:cs typeface="Calibri" panose="020F0502020204030204" pitchFamily="34" charset="0"/>
              </a:rPr>
              <a:t>1. Fremdsprache</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lvl="0">
              <a:lnSpc>
                <a:spcPct val="100000"/>
              </a:lnSpc>
            </a:pPr>
            <a:endParaRPr lang="de-DE" sz="1600" dirty="0">
              <a:latin typeface="Calibri" panose="020F0502020204030204" pitchFamily="34" charset="0"/>
              <a:cs typeface="Calibri" panose="020F0502020204030204" pitchFamily="34" charset="0"/>
            </a:endParaRPr>
          </a:p>
          <a:p>
            <a:pPr eaLnBrk="1" hangingPunct="1">
              <a:spcBef>
                <a:spcPct val="50000"/>
              </a:spcBef>
            </a:pPr>
            <a:endParaRPr lang="de-DE" alt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77278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fade">
                                      <p:cBhvr>
                                        <p:cTn id="7" dur="500"/>
                                        <p:tgtEl>
                                          <p:spTgt spid="24">
                                            <p:txEl>
                                              <p:pRg st="4" end="4"/>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4">
                                            <p:txEl>
                                              <p:pRg st="5" end="5"/>
                                            </p:txEl>
                                          </p:spTgt>
                                        </p:tgtEl>
                                        <p:attrNameLst>
                                          <p:attrName>style.visibility</p:attrName>
                                        </p:attrNameLst>
                                      </p:cBhvr>
                                      <p:to>
                                        <p:strVal val="visible"/>
                                      </p:to>
                                    </p:set>
                                    <p:animEffect transition="in" filter="fade">
                                      <p:cBhvr>
                                        <p:cTn id="10" dur="500"/>
                                        <p:tgtEl>
                                          <p:spTgt spid="24">
                                            <p:txEl>
                                              <p:pRg st="5" end="5"/>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4">
                                            <p:txEl>
                                              <p:pRg st="6" end="6"/>
                                            </p:txEl>
                                          </p:spTgt>
                                        </p:tgtEl>
                                        <p:attrNameLst>
                                          <p:attrName>style.visibility</p:attrName>
                                        </p:attrNameLst>
                                      </p:cBhvr>
                                      <p:to>
                                        <p:strVal val="visible"/>
                                      </p:to>
                                    </p:set>
                                    <p:animEffect transition="in" filter="fade">
                                      <p:cBhvr>
                                        <p:cTn id="13" dur="500"/>
                                        <p:tgtEl>
                                          <p:spTgt spid="24">
                                            <p:txEl>
                                              <p:pRg st="6" end="6"/>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4">
                                            <p:txEl>
                                              <p:pRg st="7" end="7"/>
                                            </p:txEl>
                                          </p:spTgt>
                                        </p:tgtEl>
                                        <p:attrNameLst>
                                          <p:attrName>style.visibility</p:attrName>
                                        </p:attrNameLst>
                                      </p:cBhvr>
                                      <p:to>
                                        <p:strVal val="visible"/>
                                      </p:to>
                                    </p:set>
                                    <p:animEffect transition="in" filter="fade">
                                      <p:cBhvr>
                                        <p:cTn id="16" dur="500"/>
                                        <p:tgtEl>
                                          <p:spTgt spid="24">
                                            <p:txEl>
                                              <p:pRg st="7" end="7"/>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24">
                                            <p:txEl>
                                              <p:pRg st="8" end="8"/>
                                            </p:txEl>
                                          </p:spTgt>
                                        </p:tgtEl>
                                        <p:attrNameLst>
                                          <p:attrName>style.visibility</p:attrName>
                                        </p:attrNameLst>
                                      </p:cBhvr>
                                      <p:to>
                                        <p:strVal val="visible"/>
                                      </p:to>
                                    </p:set>
                                    <p:animEffect transition="in" filter="fade">
                                      <p:cBhvr>
                                        <p:cTn id="19" dur="500"/>
                                        <p:tgtEl>
                                          <p:spTgt spid="24">
                                            <p:txEl>
                                              <p:pRg st="8" end="8"/>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xEl>
                                              <p:pRg st="9" end="9"/>
                                            </p:txEl>
                                          </p:spTgt>
                                        </p:tgtEl>
                                        <p:attrNameLst>
                                          <p:attrName>style.visibility</p:attrName>
                                        </p:attrNameLst>
                                      </p:cBhvr>
                                      <p:to>
                                        <p:strVal val="visible"/>
                                      </p:to>
                                    </p:set>
                                    <p:animEffect transition="in" filter="fade">
                                      <p:cBhvr>
                                        <p:cTn id="22" dur="500"/>
                                        <p:tgtEl>
                                          <p:spTgt spid="24">
                                            <p:txEl>
                                              <p:pRg st="9" end="9"/>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24">
                                            <p:txEl>
                                              <p:pRg st="10" end="10"/>
                                            </p:txEl>
                                          </p:spTgt>
                                        </p:tgtEl>
                                        <p:attrNameLst>
                                          <p:attrName>style.visibility</p:attrName>
                                        </p:attrNameLst>
                                      </p:cBhvr>
                                      <p:to>
                                        <p:strVal val="visible"/>
                                      </p:to>
                                    </p:set>
                                    <p:animEffect transition="in" filter="fade">
                                      <p:cBhvr>
                                        <p:cTn id="25" dur="500"/>
                                        <p:tgtEl>
                                          <p:spTgt spid="24">
                                            <p:txEl>
                                              <p:pRg st="10" end="10"/>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24">
                                            <p:txEl>
                                              <p:pRg st="11" end="11"/>
                                            </p:txEl>
                                          </p:spTgt>
                                        </p:tgtEl>
                                        <p:attrNameLst>
                                          <p:attrName>style.visibility</p:attrName>
                                        </p:attrNameLst>
                                      </p:cBhvr>
                                      <p:to>
                                        <p:strVal val="visible"/>
                                      </p:to>
                                    </p:set>
                                    <p:animEffect transition="in" filter="fade">
                                      <p:cBhvr>
                                        <p:cTn id="28" dur="500"/>
                                        <p:tgtEl>
                                          <p:spTgt spid="24">
                                            <p:txEl>
                                              <p:pRg st="11" end="11"/>
                                            </p:txEl>
                                          </p:spTgt>
                                        </p:tgtEl>
                                      </p:cBhvr>
                                    </p:animEffect>
                                  </p:childTnLst>
                                </p:cTn>
                              </p:par>
                              <p:par>
                                <p:cTn id="29" presetID="10" presetClass="entr" presetSubtype="0" fill="hold" nodeType="withEffect">
                                  <p:stCondLst>
                                    <p:cond delay="4000"/>
                                  </p:stCondLst>
                                  <p:childTnLst>
                                    <p:set>
                                      <p:cBhvr>
                                        <p:cTn id="30" dur="1" fill="hold">
                                          <p:stCondLst>
                                            <p:cond delay="0"/>
                                          </p:stCondLst>
                                        </p:cTn>
                                        <p:tgtEl>
                                          <p:spTgt spid="24">
                                            <p:txEl>
                                              <p:pRg st="12" end="12"/>
                                            </p:txEl>
                                          </p:spTgt>
                                        </p:tgtEl>
                                        <p:attrNameLst>
                                          <p:attrName>style.visibility</p:attrName>
                                        </p:attrNameLst>
                                      </p:cBhvr>
                                      <p:to>
                                        <p:strVal val="visible"/>
                                      </p:to>
                                    </p:set>
                                    <p:animEffect transition="in" filter="fade">
                                      <p:cBhvr>
                                        <p:cTn id="31"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711483" y="648282"/>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11255" y="2439609"/>
            <a:ext cx="8277225" cy="45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Folgende </a:t>
            </a:r>
            <a:r>
              <a:rPr lang="de-DE" altLang="de-DE" sz="1600" b="1" dirty="0">
                <a:solidFill>
                  <a:schemeClr val="tx2"/>
                </a:solidFill>
                <a:latin typeface="Calibri" panose="020F0502020204030204" pitchFamily="34" charset="0"/>
                <a:cs typeface="Calibri" panose="020F0502020204030204" pitchFamily="34" charset="0"/>
              </a:rPr>
              <a:t>Ziele</a:t>
            </a:r>
            <a:r>
              <a:rPr lang="de-DE" altLang="de-DE" sz="1600" dirty="0">
                <a:solidFill>
                  <a:schemeClr val="tx2"/>
                </a:solidFill>
                <a:latin typeface="Calibri" panose="020F0502020204030204" pitchFamily="34" charset="0"/>
                <a:cs typeface="Calibri" panose="020F0502020204030204" pitchFamily="34" charset="0"/>
              </a:rPr>
              <a:t> stehen dabei im Vordergrund:</a:t>
            </a: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457199" y="1091554"/>
            <a:ext cx="830902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ist eine internationale Schule im </a:t>
            </a:r>
            <a:r>
              <a:rPr lang="de-DE" altLang="de-DE" sz="1600" b="1" dirty="0">
                <a:solidFill>
                  <a:schemeClr val="tx2"/>
                </a:solidFill>
                <a:latin typeface="Calibri" panose="020F0502020204030204" pitchFamily="34" charset="0"/>
                <a:cs typeface="Calibri" panose="020F0502020204030204" pitchFamily="34" charset="0"/>
              </a:rPr>
              <a:t>Netzwerk der 26 Europäischen Schulen </a:t>
            </a:r>
            <a:r>
              <a:rPr lang="de-DE" altLang="de-DE" sz="1600" dirty="0">
                <a:solidFill>
                  <a:schemeClr val="tx2"/>
                </a:solidFill>
                <a:latin typeface="Calibri" panose="020F0502020204030204" pitchFamily="34" charset="0"/>
                <a:cs typeface="Calibri" panose="020F0502020204030204" pitchFamily="34" charset="0"/>
              </a:rPr>
              <a:t>in 13 europäischen Ländern.</a:t>
            </a: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457200" y="3002516"/>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Vertrauen in die </a:t>
            </a:r>
            <a:r>
              <a:rPr lang="de-DE" altLang="de-DE" sz="1600" b="1" dirty="0">
                <a:solidFill>
                  <a:schemeClr val="tx2"/>
                </a:solidFill>
                <a:latin typeface="Calibri" panose="020F0502020204030204" pitchFamily="34" charset="0"/>
                <a:cs typeface="Calibri" panose="020F0502020204030204" pitchFamily="34" charset="0"/>
              </a:rPr>
              <a:t>eigene kulturelle Identität </a:t>
            </a:r>
            <a:r>
              <a:rPr lang="de-DE" altLang="de-DE" sz="1600" dirty="0">
                <a:solidFill>
                  <a:schemeClr val="tx2"/>
                </a:solidFill>
                <a:latin typeface="Calibri" panose="020F0502020204030204" pitchFamily="34" charset="0"/>
                <a:cs typeface="Calibri" panose="020F0502020204030204" pitchFamily="34" charset="0"/>
              </a:rPr>
              <a:t>als Grundlage für die </a:t>
            </a:r>
            <a:r>
              <a:rPr lang="de-DE" altLang="de-DE" sz="1600" b="1" dirty="0">
                <a:solidFill>
                  <a:schemeClr val="tx2"/>
                </a:solidFill>
                <a:latin typeface="Calibri" panose="020F0502020204030204" pitchFamily="34" charset="0"/>
                <a:cs typeface="Calibri" panose="020F0502020204030204" pitchFamily="34" charset="0"/>
              </a:rPr>
              <a:t>Entwicklung zu Europäerinnen und Europäern</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459373" y="3521354"/>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Vermittlung einer </a:t>
            </a:r>
            <a:r>
              <a:rPr lang="de-DE" altLang="de-DE" sz="1600" b="1" dirty="0">
                <a:solidFill>
                  <a:schemeClr val="tx2"/>
                </a:solidFill>
                <a:latin typeface="Calibri" panose="020F0502020204030204" pitchFamily="34" charset="0"/>
                <a:cs typeface="Calibri" panose="020F0502020204030204" pitchFamily="34" charset="0"/>
              </a:rPr>
              <a:t>vertieften Allgemeinbildung</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1" name="Rectangle 5">
            <a:extLst>
              <a:ext uri="{FF2B5EF4-FFF2-40B4-BE49-F238E27FC236}">
                <a16:creationId xmlns:a16="http://schemas.microsoft.com/office/drawing/2014/main" id="{7F0BD5FF-6ED7-4517-9B63-95B39C2E291A}"/>
              </a:ext>
            </a:extLst>
          </p:cNvPr>
          <p:cNvSpPr>
            <a:spLocks noChangeArrowheads="1"/>
          </p:cNvSpPr>
          <p:nvPr/>
        </p:nvSpPr>
        <p:spPr bwMode="auto">
          <a:xfrm>
            <a:off x="452657" y="3857905"/>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des Wissens in </a:t>
            </a:r>
            <a:r>
              <a:rPr lang="de-DE" altLang="de-DE" sz="1600" b="1" dirty="0">
                <a:solidFill>
                  <a:schemeClr val="tx2"/>
                </a:solidFill>
                <a:latin typeface="Calibri" panose="020F0502020204030204" pitchFamily="34" charset="0"/>
                <a:cs typeface="Calibri" panose="020F0502020204030204" pitchFamily="34" charset="0"/>
              </a:rPr>
              <a:t>Mathematik</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Naturwissenschaften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3" name="Rectangle 5">
            <a:extLst>
              <a:ext uri="{FF2B5EF4-FFF2-40B4-BE49-F238E27FC236}">
                <a16:creationId xmlns:a16="http://schemas.microsoft.com/office/drawing/2014/main" id="{A42E7464-5242-47DD-8B66-F5632B1986BB}"/>
              </a:ext>
            </a:extLst>
          </p:cNvPr>
          <p:cNvSpPr>
            <a:spLocks noChangeArrowheads="1"/>
          </p:cNvSpPr>
          <p:nvPr/>
        </p:nvSpPr>
        <p:spPr bwMode="auto">
          <a:xfrm>
            <a:off x="459373" y="4958568"/>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Kreativität</a:t>
            </a:r>
            <a:r>
              <a:rPr lang="de-DE" altLang="de-DE" sz="1600" dirty="0">
                <a:solidFill>
                  <a:schemeClr val="tx2"/>
                </a:solidFill>
                <a:latin typeface="Calibri" panose="020F0502020204030204" pitchFamily="34" charset="0"/>
                <a:cs typeface="Calibri" panose="020F0502020204030204" pitchFamily="34" charset="0"/>
              </a:rPr>
              <a:t> in Musik, bildender und darstellender Kunst</a:t>
            </a:r>
          </a:p>
        </p:txBody>
      </p:sp>
      <p:sp>
        <p:nvSpPr>
          <p:cNvPr id="33" name="Rectangle 5">
            <a:extLst>
              <a:ext uri="{FF2B5EF4-FFF2-40B4-BE49-F238E27FC236}">
                <a16:creationId xmlns:a16="http://schemas.microsoft.com/office/drawing/2014/main" id="{38046AE3-C607-4F81-B68F-38532E10A8BB}"/>
              </a:ext>
            </a:extLst>
          </p:cNvPr>
          <p:cNvSpPr>
            <a:spLocks noChangeArrowheads="1"/>
          </p:cNvSpPr>
          <p:nvPr/>
        </p:nvSpPr>
        <p:spPr bwMode="auto">
          <a:xfrm>
            <a:off x="471101" y="5337677"/>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Demokratiebildung, </a:t>
            </a:r>
            <a:r>
              <a:rPr lang="de-DE" altLang="de-DE" sz="1600" dirty="0">
                <a:solidFill>
                  <a:schemeClr val="tx2"/>
                </a:solidFill>
                <a:latin typeface="Calibri" panose="020F0502020204030204" pitchFamily="34" charset="0"/>
                <a:cs typeface="Calibri" panose="020F0502020204030204" pitchFamily="34" charset="0"/>
              </a:rPr>
              <a:t>Toleranz, Zusammenarbeit und Kommunikationsbereitschaft</a:t>
            </a:r>
          </a:p>
        </p:txBody>
      </p:sp>
      <p:sp>
        <p:nvSpPr>
          <p:cNvPr id="34" name="Rectangle 5">
            <a:extLst>
              <a:ext uri="{FF2B5EF4-FFF2-40B4-BE49-F238E27FC236}">
                <a16:creationId xmlns:a16="http://schemas.microsoft.com/office/drawing/2014/main" id="{CD304757-21E8-4588-A472-39D9FB80E417}"/>
              </a:ext>
            </a:extLst>
          </p:cNvPr>
          <p:cNvSpPr>
            <a:spLocks noChangeArrowheads="1"/>
          </p:cNvSpPr>
          <p:nvPr/>
        </p:nvSpPr>
        <p:spPr bwMode="auto">
          <a:xfrm>
            <a:off x="471101" y="5666460"/>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Unterstützung bei der </a:t>
            </a:r>
            <a:r>
              <a:rPr lang="de-DE" altLang="de-DE" sz="1600" b="1" dirty="0">
                <a:solidFill>
                  <a:schemeClr val="tx2"/>
                </a:solidFill>
                <a:latin typeface="Calibri" panose="020F0502020204030204" pitchFamily="34" charset="0"/>
                <a:cs typeface="Calibri" panose="020F0502020204030204" pitchFamily="34" charset="0"/>
              </a:rPr>
              <a:t>persönlichen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sozialen Entwicklung</a:t>
            </a:r>
            <a:r>
              <a:rPr lang="de-DE" altLang="de-DE" sz="1600" dirty="0">
                <a:solidFill>
                  <a:schemeClr val="tx2"/>
                </a:solidFill>
                <a:latin typeface="Calibri" panose="020F0502020204030204" pitchFamily="34" charset="0"/>
                <a:cs typeface="Calibri" panose="020F0502020204030204" pitchFamily="34" charset="0"/>
              </a:rPr>
              <a:t>, Förderung bei der Berufs- und Studienwahl</a:t>
            </a:r>
          </a:p>
        </p:txBody>
      </p:sp>
      <p:sp>
        <p:nvSpPr>
          <p:cNvPr id="35" name="Rectangle 5">
            <a:extLst>
              <a:ext uri="{FF2B5EF4-FFF2-40B4-BE49-F238E27FC236}">
                <a16:creationId xmlns:a16="http://schemas.microsoft.com/office/drawing/2014/main" id="{DEDD40B0-B26D-438E-B90F-C9FF037541FA}"/>
              </a:ext>
            </a:extLst>
          </p:cNvPr>
          <p:cNvSpPr>
            <a:spLocks noChangeArrowheads="1"/>
          </p:cNvSpPr>
          <p:nvPr/>
        </p:nvSpPr>
        <p:spPr bwMode="auto">
          <a:xfrm>
            <a:off x="456818" y="4216491"/>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der </a:t>
            </a:r>
            <a:r>
              <a:rPr lang="de-DE" altLang="de-DE" sz="1600" b="1" dirty="0">
                <a:solidFill>
                  <a:schemeClr val="tx2"/>
                </a:solidFill>
                <a:latin typeface="Calibri" panose="020F0502020204030204" pitchFamily="34" charset="0"/>
                <a:cs typeface="Calibri" panose="020F0502020204030204" pitchFamily="34" charset="0"/>
              </a:rPr>
              <a:t>digitalen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informatischen Bildung </a:t>
            </a:r>
            <a:r>
              <a:rPr lang="de-DE" altLang="de-DE" sz="1600" dirty="0">
                <a:solidFill>
                  <a:schemeClr val="tx2"/>
                </a:solidFill>
                <a:latin typeface="Calibri" panose="020F0502020204030204" pitchFamily="34" charset="0"/>
                <a:cs typeface="Calibri" panose="020F0502020204030204" pitchFamily="34" charset="0"/>
              </a:rPr>
              <a:t>ab der ersten Klassenstufe</a:t>
            </a:r>
          </a:p>
        </p:txBody>
      </p:sp>
      <p:sp>
        <p:nvSpPr>
          <p:cNvPr id="36" name="Rectangle 5">
            <a:extLst>
              <a:ext uri="{FF2B5EF4-FFF2-40B4-BE49-F238E27FC236}">
                <a16:creationId xmlns:a16="http://schemas.microsoft.com/office/drawing/2014/main" id="{DE15D4CC-EBF0-4935-9D56-BDF40E4851ED}"/>
              </a:ext>
            </a:extLst>
          </p:cNvPr>
          <p:cNvSpPr>
            <a:spLocks noChangeArrowheads="1"/>
          </p:cNvSpPr>
          <p:nvPr/>
        </p:nvSpPr>
        <p:spPr bwMode="auto">
          <a:xfrm>
            <a:off x="459373" y="457945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Integration der Ausbildung </a:t>
            </a:r>
            <a:r>
              <a:rPr lang="de-DE" altLang="de-DE" sz="1600" b="1" dirty="0">
                <a:solidFill>
                  <a:schemeClr val="tx2"/>
                </a:solidFill>
                <a:latin typeface="Calibri" panose="020F0502020204030204" pitchFamily="34" charset="0"/>
                <a:cs typeface="Calibri" panose="020F0502020204030204" pitchFamily="34" charset="0"/>
              </a:rPr>
              <a:t>unternehmerischer Kompetenzen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37" name="Text Box 4">
            <a:extLst>
              <a:ext uri="{FF2B5EF4-FFF2-40B4-BE49-F238E27FC236}">
                <a16:creationId xmlns:a16="http://schemas.microsoft.com/office/drawing/2014/main" id="{396C5017-3966-406C-910A-91F8601A353D}"/>
              </a:ext>
            </a:extLst>
          </p:cNvPr>
          <p:cNvSpPr txBox="1">
            <a:spLocks noChangeArrowheads="1"/>
          </p:cNvSpPr>
          <p:nvPr/>
        </p:nvSpPr>
        <p:spPr bwMode="auto">
          <a:xfrm>
            <a:off x="411255" y="712722"/>
            <a:ext cx="8277225" cy="3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Die Europäische Schule Saarland </a:t>
            </a:r>
          </a:p>
        </p:txBody>
      </p:sp>
      <p:sp>
        <p:nvSpPr>
          <p:cNvPr id="38" name="Rectangle 5">
            <a:extLst>
              <a:ext uri="{FF2B5EF4-FFF2-40B4-BE49-F238E27FC236}">
                <a16:creationId xmlns:a16="http://schemas.microsoft.com/office/drawing/2014/main" id="{2E40C383-CCE1-4960-99AD-9E67E21189ED}"/>
              </a:ext>
            </a:extLst>
          </p:cNvPr>
          <p:cNvSpPr>
            <a:spLocks noChangeArrowheads="1"/>
          </p:cNvSpPr>
          <p:nvPr/>
        </p:nvSpPr>
        <p:spPr bwMode="auto">
          <a:xfrm>
            <a:off x="459373" y="1633002"/>
            <a:ext cx="8277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setzt die </a:t>
            </a:r>
            <a:r>
              <a:rPr lang="de-DE" altLang="de-DE" sz="1600" b="1" dirty="0">
                <a:solidFill>
                  <a:schemeClr val="tx2"/>
                </a:solidFill>
                <a:latin typeface="Calibri" panose="020F0502020204030204" pitchFamily="34" charset="0"/>
                <a:cs typeface="Calibri" panose="020F0502020204030204" pitchFamily="34" charset="0"/>
              </a:rPr>
              <a:t>Vielfalt</a:t>
            </a:r>
            <a:r>
              <a:rPr lang="de-DE" altLang="de-DE" sz="1600" dirty="0">
                <a:solidFill>
                  <a:schemeClr val="tx2"/>
                </a:solidFill>
                <a:latin typeface="Calibri" panose="020F0502020204030204" pitchFamily="34" charset="0"/>
                <a:cs typeface="Calibri" panose="020F0502020204030204" pitchFamily="34" charset="0"/>
              </a:rPr>
              <a:t> und den </a:t>
            </a:r>
            <a:r>
              <a:rPr lang="de-DE" altLang="de-DE" sz="1600" b="1" dirty="0">
                <a:solidFill>
                  <a:schemeClr val="tx2"/>
                </a:solidFill>
                <a:latin typeface="Calibri" panose="020F0502020204030204" pitchFamily="34" charset="0"/>
                <a:cs typeface="Calibri" panose="020F0502020204030204" pitchFamily="34" charset="0"/>
              </a:rPr>
              <a:t>Austausch</a:t>
            </a:r>
            <a:r>
              <a:rPr lang="de-DE" altLang="de-DE" sz="1600" dirty="0">
                <a:solidFill>
                  <a:schemeClr val="tx2"/>
                </a:solidFill>
                <a:latin typeface="Calibri" panose="020F0502020204030204" pitchFamily="34" charset="0"/>
                <a:cs typeface="Calibri" panose="020F0502020204030204" pitchFamily="34" charset="0"/>
              </a:rPr>
              <a:t> mit ihren Partnerschulen in gemeinsamen </a:t>
            </a:r>
            <a:r>
              <a:rPr lang="de-DE" altLang="de-DE" sz="1600" dirty="0" err="1">
                <a:solidFill>
                  <a:schemeClr val="tx2"/>
                </a:solidFill>
                <a:latin typeface="Calibri" panose="020F0502020204030204" pitchFamily="34" charset="0"/>
                <a:cs typeface="Calibri" panose="020F0502020204030204" pitchFamily="34" charset="0"/>
              </a:rPr>
              <a:t>Wettbe</a:t>
            </a:r>
            <a:r>
              <a:rPr lang="de-DE" altLang="de-DE" sz="1600" dirty="0">
                <a:solidFill>
                  <a:schemeClr val="tx2"/>
                </a:solidFill>
                <a:latin typeface="Calibri" panose="020F0502020204030204" pitchFamily="34" charset="0"/>
                <a:cs typeface="Calibri" panose="020F0502020204030204" pitchFamily="34" charset="0"/>
              </a:rPr>
              <a:t>-werben (Naturwissenschaften, Sport), Festivals (Musik und Kunst) und Modellprojekten (Student-UN) um. </a:t>
            </a:r>
          </a:p>
        </p:txBody>
      </p:sp>
      <p:pic>
        <p:nvPicPr>
          <p:cNvPr id="40" name="Grafik 39">
            <a:extLst>
              <a:ext uri="{FF2B5EF4-FFF2-40B4-BE49-F238E27FC236}">
                <a16:creationId xmlns:a16="http://schemas.microsoft.com/office/drawing/2014/main" id="{839F16CF-3FE1-47CF-B33A-0296C0295947}"/>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8268" y="6166573"/>
            <a:ext cx="542035" cy="542035"/>
          </a:xfrm>
          <a:prstGeom prst="rect">
            <a:avLst/>
          </a:prstGeom>
        </p:spPr>
      </p:pic>
    </p:spTree>
    <p:extLst>
      <p:ext uri="{BB962C8B-B14F-4D97-AF65-F5344CB8AC3E}">
        <p14:creationId xmlns:p14="http://schemas.microsoft.com/office/powerpoint/2010/main" val="409705828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1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31" grpId="0"/>
      <p:bldP spid="21" grpId="0"/>
      <p:bldP spid="23" grpId="0"/>
      <p:bldP spid="33" grpId="0"/>
      <p:bldP spid="34" grpId="0"/>
      <p:bldP spid="35" grpId="0"/>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16466226"/>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Text Box 8"/>
          <p:cNvSpPr txBox="1">
            <a:spLocks noChangeArrowheads="1"/>
          </p:cNvSpPr>
          <p:nvPr/>
        </p:nvSpPr>
        <p:spPr bwMode="auto">
          <a:xfrm>
            <a:off x="5578312" y="1215648"/>
            <a:ext cx="2510624" cy="369332"/>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Rechteck 10"/>
          <p:cNvSpPr/>
          <p:nvPr/>
        </p:nvSpPr>
        <p:spPr>
          <a:xfrm>
            <a:off x="483841" y="6458837"/>
            <a:ext cx="861133" cy="246221"/>
          </a:xfrm>
          <a:prstGeom prst="rect">
            <a:avLst/>
          </a:prstGeom>
        </p:spPr>
        <p:txBody>
          <a:bodyPr wrap="none">
            <a:spAutoFit/>
          </a:bodyPr>
          <a:lstStyle/>
          <a:p>
            <a:fld id="{50C1CD8C-A5F2-470E-9B79-C7DA4DFF9EC9}" type="datetime1">
              <a:rPr lang="de-DE" sz="1000">
                <a:solidFill>
                  <a:schemeClr val="tx2"/>
                </a:solidFill>
                <a:latin typeface="+mn-lt"/>
              </a:rPr>
              <a:pPr/>
              <a:t>22.11.24</a:t>
            </a:fld>
            <a:endParaRPr lang="de-DE" sz="1000" dirty="0">
              <a:solidFill>
                <a:schemeClr val="tx2"/>
              </a:solidFill>
              <a:latin typeface="+mn-lt"/>
            </a:endParaRPr>
          </a:p>
        </p:txBody>
      </p:sp>
      <p:grpSp>
        <p:nvGrpSpPr>
          <p:cNvPr id="13" name="Gruppieren 12"/>
          <p:cNvGrpSpPr/>
          <p:nvPr/>
        </p:nvGrpSpPr>
        <p:grpSpPr>
          <a:xfrm>
            <a:off x="463296" y="1019569"/>
            <a:ext cx="4108704" cy="5375472"/>
            <a:chOff x="-1075806" y="1083365"/>
            <a:chExt cx="4108704" cy="5375472"/>
          </a:xfrm>
        </p:grpSpPr>
        <p:sp>
          <p:nvSpPr>
            <p:cNvPr id="3076" name="Rectangle 23"/>
            <p:cNvSpPr>
              <a:spLocks noChangeArrowheads="1"/>
            </p:cNvSpPr>
            <p:nvPr/>
          </p:nvSpPr>
          <p:spPr bwMode="auto">
            <a:xfrm>
              <a:off x="-1075806" y="1083365"/>
              <a:ext cx="4108704" cy="5375472"/>
            </a:xfrm>
            <a:prstGeom prst="rect">
              <a:avLst/>
            </a:prstGeom>
            <a:solidFill>
              <a:schemeClr val="accent5">
                <a:lumMod val="20000"/>
                <a:lumOff val="80000"/>
                <a:alpha val="59999"/>
              </a:schemeClr>
            </a:solidFill>
            <a:ln>
              <a:noFill/>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880814" y="2681023"/>
              <a:ext cx="195464" cy="335943"/>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880814" y="5128432"/>
              <a:ext cx="195464" cy="417285"/>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910579" y="5598040"/>
              <a:ext cx="3778250" cy="74283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Klassenstufen 5 und 6</a:t>
              </a:r>
            </a:p>
            <a:p>
              <a:pPr algn="ctr" eaLnBrk="1" hangingPunct="1"/>
              <a:r>
                <a:rPr lang="de-DE" altLang="de-DE" sz="1800" dirty="0">
                  <a:solidFill>
                    <a:schemeClr val="tx2"/>
                  </a:solidFill>
                  <a:latin typeface="Saar" panose="00000500000000000000" pitchFamily="2" charset="0"/>
                </a:rPr>
                <a:t>Unterricht im Klassenverband</a:t>
              </a:r>
            </a:p>
          </p:txBody>
        </p:sp>
        <p:sp>
          <p:nvSpPr>
            <p:cNvPr id="302126" name="AutoShape 46"/>
            <p:cNvSpPr>
              <a:spLocks noChangeArrowheads="1"/>
            </p:cNvSpPr>
            <p:nvPr/>
          </p:nvSpPr>
          <p:spPr bwMode="auto">
            <a:xfrm>
              <a:off x="-918617" y="3069290"/>
              <a:ext cx="3794327" cy="200681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solidFill>
                    <a:schemeClr val="tx2"/>
                  </a:solidFill>
                  <a:latin typeface="Saar" panose="00000500000000000000" pitchFamily="2" charset="0"/>
                </a:rPr>
                <a:t>Klassenstufen 7 bis 10</a:t>
              </a:r>
            </a:p>
            <a:p>
              <a:pPr eaLnBrk="1" hangingPunct="1"/>
              <a:r>
                <a:rPr lang="de-DE" altLang="de-DE" sz="1800" dirty="0">
                  <a:solidFill>
                    <a:schemeClr val="tx2"/>
                  </a:solidFill>
                  <a:latin typeface="Saar" panose="00000500000000000000" pitchFamily="2" charset="0"/>
                </a:rPr>
                <a:t>Unterricht im Klassenverband</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und/oder in Kursen</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Differenzierung bis Kl. 10 in</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De, Ma, 1. FS, NW (</a:t>
              </a:r>
              <a:r>
                <a:rPr lang="de-DE" altLang="de-DE" sz="1800" dirty="0" err="1">
                  <a:solidFill>
                    <a:schemeClr val="tx2"/>
                  </a:solidFill>
                  <a:latin typeface="Saar" panose="00000500000000000000" pitchFamily="2" charset="0"/>
                </a:rPr>
                <a:t>Ch</a:t>
              </a:r>
              <a:r>
                <a:rPr lang="de-DE" altLang="de-DE" sz="1800" dirty="0">
                  <a:solidFill>
                    <a:schemeClr val="tx2"/>
                  </a:solidFill>
                  <a:latin typeface="Saar" panose="00000500000000000000" pitchFamily="2" charset="0"/>
                </a:rPr>
                <a:t>, </a:t>
              </a:r>
              <a:r>
                <a:rPr lang="de-DE" altLang="de-DE" sz="1800" dirty="0" err="1">
                  <a:solidFill>
                    <a:schemeClr val="tx2"/>
                  </a:solidFill>
                  <a:latin typeface="Saar" panose="00000500000000000000" pitchFamily="2" charset="0"/>
                </a:rPr>
                <a:t>Ph</a:t>
              </a:r>
              <a:r>
                <a:rPr lang="de-DE" altLang="de-DE" sz="1800" dirty="0">
                  <a:solidFill>
                    <a:schemeClr val="tx2"/>
                  </a:solidFill>
                  <a:latin typeface="Saar" panose="00000500000000000000" pitchFamily="2" charset="0"/>
                </a:rPr>
                <a:t>)</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2 bzw. 3 Anspruchsebenen</a:t>
              </a:r>
            </a:p>
          </p:txBody>
        </p:sp>
        <p:sp>
          <p:nvSpPr>
            <p:cNvPr id="26" name="AutoShape 49"/>
            <p:cNvSpPr>
              <a:spLocks noChangeArrowheads="1"/>
            </p:cNvSpPr>
            <p:nvPr/>
          </p:nvSpPr>
          <p:spPr bwMode="auto">
            <a:xfrm>
              <a:off x="-910579" y="1177987"/>
              <a:ext cx="3778250" cy="145071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Einführungsphase (11)</a:t>
              </a:r>
              <a:br>
                <a:rPr lang="de-DE" altLang="de-DE" sz="1800" b="1"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Unterricht im Kurssystem </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25" name="Textfeld 24"/>
          <p:cNvSpPr txBox="1"/>
          <p:nvPr/>
        </p:nvSpPr>
        <p:spPr>
          <a:xfrm>
            <a:off x="4885818" y="3536856"/>
            <a:ext cx="3895618" cy="609398"/>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zieldifferente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auf verschiedenen Anforderungsebenen:</a:t>
            </a:r>
          </a:p>
        </p:txBody>
      </p:sp>
      <p:sp>
        <p:nvSpPr>
          <p:cNvPr id="9" name="Rechteck 8"/>
          <p:cNvSpPr/>
          <p:nvPr/>
        </p:nvSpPr>
        <p:spPr>
          <a:xfrm>
            <a:off x="4653770" y="4325247"/>
            <a:ext cx="4572000" cy="1631216"/>
          </a:xfrm>
          <a:prstGeom prst="rect">
            <a:avLst/>
          </a:prstGeom>
        </p:spPr>
        <p:txBody>
          <a:bodyPr>
            <a:spAutoFit/>
          </a:bodyPr>
          <a:lstStyle/>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Individuelle Förderung und Forderung</a:t>
            </a:r>
          </a:p>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Projektartiges, fächerübergreifendes Lernen</a:t>
            </a:r>
          </a:p>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selbstständiges Lernen in eigenem Tempo</a:t>
            </a:r>
          </a:p>
          <a:p>
            <a:pPr marL="285750" indent="-285750">
              <a:spcBef>
                <a:spcPts val="600"/>
              </a:spcBef>
              <a:buFont typeface="Wingdings" pitchFamily="2" charset="2"/>
              <a:buChar char="à"/>
            </a:pPr>
            <a:r>
              <a:rPr lang="de-DE" sz="1600" dirty="0">
                <a:solidFill>
                  <a:schemeClr val="tx2"/>
                </a:solidFill>
                <a:latin typeface="+mn-lt"/>
                <a:sym typeface="Wingdings" panose="05000000000000000000" pitchFamily="2" charset="2"/>
              </a:rPr>
              <a:t>l</a:t>
            </a:r>
            <a:r>
              <a:rPr lang="de-DE" sz="1600" dirty="0">
                <a:solidFill>
                  <a:schemeClr val="tx2"/>
                </a:solidFill>
                <a:latin typeface="+mn-lt"/>
              </a:rPr>
              <a:t>ängerer offener Bildungsweg: gemeinsames   </a:t>
            </a:r>
          </a:p>
          <a:p>
            <a:pPr>
              <a:spcBef>
                <a:spcPts val="600"/>
              </a:spcBef>
            </a:pPr>
            <a:r>
              <a:rPr lang="de-DE" sz="1600" dirty="0">
                <a:solidFill>
                  <a:schemeClr val="tx2"/>
                </a:solidFill>
                <a:latin typeface="+mn-lt"/>
              </a:rPr>
              <a:t>      Lernen</a:t>
            </a:r>
          </a:p>
        </p:txBody>
      </p:sp>
      <p:sp>
        <p:nvSpPr>
          <p:cNvPr id="12" name="Textfeld 11"/>
          <p:cNvSpPr txBox="1"/>
          <p:nvPr/>
        </p:nvSpPr>
        <p:spPr>
          <a:xfrm>
            <a:off x="5853228" y="3027899"/>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29" name="Textfeld 28"/>
          <p:cNvSpPr txBox="1"/>
          <p:nvPr/>
        </p:nvSpPr>
        <p:spPr>
          <a:xfrm>
            <a:off x="5522207" y="1765306"/>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8" name="Titel 7"/>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183577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554991" y="6390404"/>
            <a:ext cx="861133" cy="246221"/>
          </a:xfrm>
          <a:prstGeom prst="rect">
            <a:avLst/>
          </a:prstGeom>
        </p:spPr>
        <p:txBody>
          <a:bodyPr wrap="none">
            <a:spAutoFit/>
          </a:bodyPr>
          <a:lstStyle/>
          <a:p>
            <a:fld id="{50C1CD8C-A5F2-470E-9B79-C7DA4DFF9EC9}" type="datetime1">
              <a:rPr lang="de-DE" sz="1000">
                <a:solidFill>
                  <a:schemeClr val="tx2"/>
                </a:solidFill>
                <a:latin typeface="+mn-lt"/>
              </a:rPr>
              <a:pPr/>
              <a:t>22.11.24</a:t>
            </a:fld>
            <a:endParaRPr lang="de-DE" sz="1000" dirty="0">
              <a:solidFill>
                <a:schemeClr val="tx2"/>
              </a:solidFill>
              <a:latin typeface="+mn-lt"/>
            </a:endParaRPr>
          </a:p>
        </p:txBody>
      </p:sp>
      <p:grpSp>
        <p:nvGrpSpPr>
          <p:cNvPr id="12" name="Gruppieren 11"/>
          <p:cNvGrpSpPr/>
          <p:nvPr/>
        </p:nvGrpSpPr>
        <p:grpSpPr>
          <a:xfrm>
            <a:off x="539750" y="1063210"/>
            <a:ext cx="3959225" cy="5254625"/>
            <a:chOff x="4712334" y="912565"/>
            <a:chExt cx="3959225" cy="5254625"/>
          </a:xfrm>
          <a:solidFill>
            <a:schemeClr val="accent3">
              <a:lumMod val="20000"/>
              <a:lumOff val="80000"/>
            </a:schemeClr>
          </a:solidFill>
        </p:grpSpPr>
        <p:sp>
          <p:nvSpPr>
            <p:cNvPr id="3077" name="Rectangle 2"/>
            <p:cNvSpPr>
              <a:spLocks noChangeArrowheads="1"/>
            </p:cNvSpPr>
            <p:nvPr/>
          </p:nvSpPr>
          <p:spPr bwMode="auto">
            <a:xfrm>
              <a:off x="4712334" y="912565"/>
              <a:ext cx="3959225" cy="525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5226369" y="4702318"/>
              <a:ext cx="2970118" cy="3139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Klassenverband</a:t>
              </a:r>
            </a:p>
          </p:txBody>
        </p:sp>
        <p:sp>
          <p:nvSpPr>
            <p:cNvPr id="10" name="AutoShape 32"/>
            <p:cNvSpPr>
              <a:spLocks noChangeArrowheads="1"/>
            </p:cNvSpPr>
            <p:nvPr/>
          </p:nvSpPr>
          <p:spPr bwMode="auto">
            <a:xfrm>
              <a:off x="6530975" y="2668588"/>
              <a:ext cx="360363" cy="472545"/>
            </a:xfrm>
            <a:prstGeom prst="upArrow">
              <a:avLst>
                <a:gd name="adj1" fmla="val 44491"/>
                <a:gd name="adj2" fmla="val 78854"/>
              </a:avLst>
            </a:prstGeom>
            <a:grp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8" name="AutoShape 48"/>
            <p:cNvSpPr>
              <a:spLocks noChangeArrowheads="1"/>
            </p:cNvSpPr>
            <p:nvPr/>
          </p:nvSpPr>
          <p:spPr bwMode="auto">
            <a:xfrm>
              <a:off x="4799277" y="3141133"/>
              <a:ext cx="3778250" cy="2977979"/>
            </a:xfrm>
            <a:prstGeom prst="roundRect">
              <a:avLst>
                <a:gd name="adj" fmla="val 10327"/>
              </a:avLst>
            </a:prstGeom>
            <a:grpFill/>
            <a:ln w="9525" algn="ctr">
              <a:solidFill>
                <a:schemeClr val="accent3">
                  <a:lumMod val="75000"/>
                </a:schemeClr>
              </a:solidFill>
              <a:round/>
              <a:headEnd/>
              <a:tailEnd/>
            </a:ln>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Klassenstufen 5 bis 10</a:t>
              </a: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p:txBody>
        </p:sp>
        <p:sp>
          <p:nvSpPr>
            <p:cNvPr id="302129" name="AutoShape 49"/>
            <p:cNvSpPr>
              <a:spLocks noChangeArrowheads="1"/>
            </p:cNvSpPr>
            <p:nvPr/>
          </p:nvSpPr>
          <p:spPr bwMode="auto">
            <a:xfrm>
              <a:off x="4799277" y="1083191"/>
              <a:ext cx="3778250" cy="1549152"/>
            </a:xfrm>
            <a:prstGeom prst="roundRect">
              <a:avLst>
                <a:gd name="adj" fmla="val 16667"/>
              </a:avLst>
            </a:prstGeom>
            <a:grpFill/>
            <a:ln w="9525" algn="ctr">
              <a:solidFill>
                <a:schemeClr val="accent3">
                  <a:lumMod val="75000"/>
                </a:schemeClr>
              </a:solidFill>
              <a:round/>
              <a:headEnd/>
              <a:tailEnd/>
            </a:ln>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endParaRPr lang="de-DE" altLang="de-DE" sz="1600" dirty="0">
                <a:solidFill>
                  <a:schemeClr val="tx2"/>
                </a:solidFill>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Einführungsphase (11)</a:t>
              </a:r>
            </a:p>
            <a:p>
              <a:pPr algn="ctr" eaLnBrk="1" hangingPunct="1"/>
              <a:r>
                <a:rPr lang="de-DE" altLang="de-DE" sz="18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rPr>
                <a:t>Unterricht im Kurssystem</a:t>
              </a:r>
            </a:p>
            <a:p>
              <a:pPr algn="ctr" eaLnBrk="1" hangingPunct="1"/>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13" name="Rechteck 12"/>
          <p:cNvSpPr/>
          <p:nvPr/>
        </p:nvSpPr>
        <p:spPr>
          <a:xfrm>
            <a:off x="5806867" y="1049884"/>
            <a:ext cx="2491388" cy="584775"/>
          </a:xfrm>
          <a:prstGeom prst="rect">
            <a:avLst/>
          </a:prstGeom>
          <a:solidFill>
            <a:schemeClr val="accent3">
              <a:lumMod val="40000"/>
              <a:lumOff val="60000"/>
            </a:schemeClr>
          </a:solidFill>
        </p:spPr>
        <p:txBody>
          <a:bodyPr wrap="none">
            <a:spAutoFit/>
          </a:bodyPr>
          <a:lstStyle/>
          <a:p>
            <a:pPr lvl="0">
              <a:spcBef>
                <a:spcPct val="50000"/>
              </a:spcBef>
            </a:pPr>
            <a:r>
              <a:rPr lang="de-DE" altLang="de-DE" b="1" dirty="0">
                <a:solidFill>
                  <a:schemeClr val="tx2"/>
                </a:solidFill>
                <a:latin typeface="Saar" panose="00000500000000000000" pitchFamily="2" charset="0"/>
              </a:rPr>
              <a:t>Gymnasium</a:t>
            </a:r>
          </a:p>
          <a:p>
            <a:r>
              <a:rPr lang="de-DE" altLang="de-DE" sz="1400" b="1" dirty="0">
                <a:solidFill>
                  <a:schemeClr val="tx2"/>
                </a:solidFill>
                <a:latin typeface="+mn-lt"/>
              </a:rPr>
              <a:t>(neunjähriges Gymnasium)</a:t>
            </a:r>
          </a:p>
        </p:txBody>
      </p:sp>
      <p:sp>
        <p:nvSpPr>
          <p:cNvPr id="14" name="Textfeld 13"/>
          <p:cNvSpPr txBox="1"/>
          <p:nvPr/>
        </p:nvSpPr>
        <p:spPr>
          <a:xfrm>
            <a:off x="5687844" y="4252488"/>
            <a:ext cx="3038011" cy="867930"/>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zielgleiche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im Klassenverband auf </a:t>
            </a:r>
          </a:p>
          <a:p>
            <a:pPr algn="ctr">
              <a:lnSpc>
                <a:spcPct val="105000"/>
              </a:lnSpc>
            </a:pPr>
            <a:r>
              <a:rPr lang="de-DE" sz="1600" dirty="0">
                <a:solidFill>
                  <a:schemeClr val="tx2"/>
                </a:solidFill>
                <a:latin typeface="Saar" panose="00000500000000000000" pitchFamily="2" charset="0"/>
                <a:ea typeface="Geneva"/>
                <a:cs typeface="Geneva"/>
              </a:rPr>
              <a:t>erhöhtem Anforderungsniveau </a:t>
            </a:r>
          </a:p>
        </p:txBody>
      </p:sp>
      <p:sp>
        <p:nvSpPr>
          <p:cNvPr id="15" name="Textfeld 14"/>
          <p:cNvSpPr txBox="1"/>
          <p:nvPr/>
        </p:nvSpPr>
        <p:spPr>
          <a:xfrm>
            <a:off x="6156176" y="3861048"/>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16" name="Textfeld 15"/>
          <p:cNvSpPr txBox="1"/>
          <p:nvPr/>
        </p:nvSpPr>
        <p:spPr>
          <a:xfrm>
            <a:off x="5817676" y="2037244"/>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3" name="Titel 2"/>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267047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Unterrichtsangebot</a:t>
            </a:r>
          </a:p>
        </p:txBody>
      </p:sp>
      <p:sp>
        <p:nvSpPr>
          <p:cNvPr id="6" name="Inhaltsplatzhalter 5"/>
          <p:cNvSpPr>
            <a:spLocks noGrp="1"/>
          </p:cNvSpPr>
          <p:nvPr>
            <p:ph idx="1"/>
          </p:nvPr>
        </p:nvSpPr>
        <p:spPr/>
        <p:txBody>
          <a:bodyPr/>
          <a:lstStyle/>
          <a:p>
            <a:r>
              <a:rPr lang="de-DE" dirty="0"/>
              <a:t>Fächerkanon, Fremdsprachen, Berufsorientierung</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22.11.24</a:t>
            </a:fld>
            <a:endParaRPr lang="de-DE" dirty="0"/>
          </a:p>
        </p:txBody>
      </p:sp>
    </p:spTree>
    <p:extLst>
      <p:ext uri="{BB962C8B-B14F-4D97-AF65-F5344CB8AC3E}">
        <p14:creationId xmlns:p14="http://schemas.microsoft.com/office/powerpoint/2010/main" val="233337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455613" y="1115916"/>
            <a:ext cx="2172171" cy="5045458"/>
            <a:chOff x="455613" y="1115916"/>
            <a:chExt cx="2293937" cy="5045458"/>
          </a:xfrm>
        </p:grpSpPr>
        <p:sp>
          <p:nvSpPr>
            <p:cNvPr id="8196" name="Rectangle 3"/>
            <p:cNvSpPr>
              <a:spLocks noChangeArrowheads="1"/>
            </p:cNvSpPr>
            <p:nvPr/>
          </p:nvSpPr>
          <p:spPr bwMode="auto">
            <a:xfrm>
              <a:off x="455613" y="1124744"/>
              <a:ext cx="2293937" cy="5036630"/>
            </a:xfrm>
            <a:prstGeom prst="rect">
              <a:avLst/>
            </a:prstGeom>
            <a:solidFill>
              <a:schemeClr val="accent4">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64161" y="1115916"/>
              <a:ext cx="1677033" cy="579438"/>
            </a:xfrm>
            <a:prstGeom prst="rect">
              <a:avLst/>
            </a:prstGeom>
            <a:solidFill>
              <a:schemeClr val="accent2">
                <a:lumMod val="40000"/>
                <a:lumOff val="6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Grundschule</a:t>
              </a:r>
            </a:p>
            <a:p>
              <a:pPr eaLnBrk="1" hangingPunct="1"/>
              <a:r>
                <a:rPr lang="de-DE" altLang="de-DE" sz="1400" b="1" dirty="0">
                  <a:solidFill>
                    <a:schemeClr val="tx2"/>
                  </a:solidFill>
                  <a:latin typeface="+mn-lt"/>
                </a:rPr>
                <a:t>(Klassenstufe 4</a:t>
              </a:r>
              <a:r>
                <a:rPr lang="de-DE" altLang="de-DE" sz="1400" b="1" dirty="0">
                  <a:solidFill>
                    <a:schemeClr val="tx2"/>
                  </a:solidFill>
                  <a:latin typeface="Saar" panose="00000500000000000000" pitchFamily="2" charset="0"/>
                </a:rPr>
                <a:t>)</a:t>
              </a:r>
            </a:p>
          </p:txBody>
        </p:sp>
        <p:grpSp>
          <p:nvGrpSpPr>
            <p:cNvPr id="5" name="Gruppieren 4"/>
            <p:cNvGrpSpPr/>
            <p:nvPr/>
          </p:nvGrpSpPr>
          <p:grpSpPr>
            <a:xfrm>
              <a:off x="460713" y="2576435"/>
              <a:ext cx="2267414" cy="3557219"/>
              <a:chOff x="382934" y="2006567"/>
              <a:chExt cx="2267414" cy="3557219"/>
            </a:xfrm>
          </p:grpSpPr>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Französisch</a:t>
                </a:r>
                <a:r>
                  <a:rPr lang="de-DE" altLang="de-DE" sz="1400" dirty="0">
                    <a:solidFill>
                      <a:schemeClr val="tx2"/>
                    </a:solidFill>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grpSp>
      </p:grpSp>
      <p:grpSp>
        <p:nvGrpSpPr>
          <p:cNvPr id="8" name="Gruppieren 7"/>
          <p:cNvGrpSpPr/>
          <p:nvPr/>
        </p:nvGrpSpPr>
        <p:grpSpPr>
          <a:xfrm>
            <a:off x="2843808" y="1124744"/>
            <a:ext cx="2864717" cy="5036630"/>
            <a:chOff x="2874010" y="1124744"/>
            <a:chExt cx="2797602" cy="5036630"/>
          </a:xfrm>
        </p:grpSpPr>
        <p:sp>
          <p:nvSpPr>
            <p:cNvPr id="8197" name="Rectangle 2"/>
            <p:cNvSpPr>
              <a:spLocks noChangeArrowheads="1"/>
            </p:cNvSpPr>
            <p:nvPr/>
          </p:nvSpPr>
          <p:spPr bwMode="auto">
            <a:xfrm>
              <a:off x="2878139" y="1124744"/>
              <a:ext cx="2772000" cy="503663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6" name="Text Box 8"/>
            <p:cNvSpPr txBox="1">
              <a:spLocks noChangeArrowheads="1"/>
            </p:cNvSpPr>
            <p:nvPr/>
          </p:nvSpPr>
          <p:spPr bwMode="auto">
            <a:xfrm>
              <a:off x="2881234" y="1141396"/>
              <a:ext cx="2514600" cy="579438"/>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a:p>
              <a:pPr eaLnBrk="1" hangingPunct="1"/>
              <a:r>
                <a:rPr lang="de-DE" altLang="de-DE" sz="1400" b="1" dirty="0">
                  <a:solidFill>
                    <a:schemeClr val="tx2"/>
                  </a:solidFill>
                  <a:latin typeface="+mn-lt"/>
                </a:rPr>
                <a:t>(Klassenstufe 5)</a:t>
              </a:r>
            </a:p>
          </p:txBody>
        </p:sp>
        <p:sp>
          <p:nvSpPr>
            <p:cNvPr id="237585" name="Text Box 17"/>
            <p:cNvSpPr txBox="1">
              <a:spLocks noChangeArrowheads="1"/>
            </p:cNvSpPr>
            <p:nvPr/>
          </p:nvSpPr>
          <p:spPr bwMode="auto">
            <a:xfrm>
              <a:off x="2885550" y="2118808"/>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solidFill>
                    <a:srgbClr val="FF0000"/>
                  </a:solidFill>
                  <a:latin typeface="Saar" panose="00000500000000000000" pitchFamily="2" charset="0"/>
                </a:rPr>
                <a:t>	</a:t>
              </a:r>
            </a:p>
          </p:txBody>
        </p:sp>
        <p:grpSp>
          <p:nvGrpSpPr>
            <p:cNvPr id="4" name="Gruppieren 3"/>
            <p:cNvGrpSpPr/>
            <p:nvPr/>
          </p:nvGrpSpPr>
          <p:grpSpPr>
            <a:xfrm>
              <a:off x="2874010" y="2533687"/>
              <a:ext cx="2796695" cy="3598283"/>
              <a:chOff x="2904497" y="2006567"/>
              <a:chExt cx="2796695" cy="3598283"/>
            </a:xfrm>
          </p:grpSpPr>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od. 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96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Sprachbildender</a:t>
                </a:r>
                <a:r>
                  <a:rPr lang="de-DE" altLang="de-DE" sz="1300" dirty="0">
                    <a:solidFill>
                      <a:srgbClr val="FF0000"/>
                    </a:solidFill>
                    <a:latin typeface="+mn-lt"/>
                  </a:rPr>
                  <a:t> </a:t>
                </a:r>
                <a:r>
                  <a:rPr lang="de-DE" altLang="de-DE" sz="1400" dirty="0">
                    <a:solidFill>
                      <a:schemeClr val="tx2">
                        <a:lumMod val="50000"/>
                        <a:lumOff val="50000"/>
                      </a:schemeClr>
                    </a:solidFill>
                    <a:latin typeface="+mn-lt"/>
                  </a:rPr>
                  <a:t>Unterricht</a:t>
                </a:r>
                <a:r>
                  <a:rPr lang="de-DE" altLang="de-DE" sz="1400" dirty="0">
                    <a:solidFill>
                      <a:srgbClr val="FF0000"/>
                    </a:solidFill>
                    <a:latin typeface="+mn-lt"/>
                  </a:rPr>
                  <a:t> </a:t>
                </a:r>
                <a:r>
                  <a:rPr lang="de-DE" altLang="de-DE" sz="1200" dirty="0">
                    <a:solidFill>
                      <a:schemeClr val="tx2">
                        <a:lumMod val="50000"/>
                        <a:lumOff val="50000"/>
                      </a:schemeClr>
                    </a:solidFill>
                    <a:latin typeface="+mn-lt"/>
                  </a:rPr>
                  <a:t>(Fr/En)</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FF0000"/>
                    </a:solidFill>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Gesellschaftswissenschaften</a:t>
                </a:r>
                <a:r>
                  <a:rPr lang="de-DE" altLang="de-DE" sz="1400" dirty="0">
                    <a:solidFill>
                      <a:srgbClr val="FF0000"/>
                    </a:solidFill>
                    <a:latin typeface="+mn-lt"/>
                  </a:rPr>
                  <a:t>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Arbeitslehre</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952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4497" y="5300050"/>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grpSp>
        <p:nvGrpSpPr>
          <p:cNvPr id="10" name="Gruppieren 9"/>
          <p:cNvGrpSpPr/>
          <p:nvPr/>
        </p:nvGrpSpPr>
        <p:grpSpPr>
          <a:xfrm>
            <a:off x="5868144" y="1121580"/>
            <a:ext cx="2808312" cy="5016518"/>
            <a:chOff x="5699428" y="1121580"/>
            <a:chExt cx="2808312" cy="5016518"/>
          </a:xfrm>
        </p:grpSpPr>
        <p:sp>
          <p:nvSpPr>
            <p:cNvPr id="8225" name="Rectangle 2"/>
            <p:cNvSpPr>
              <a:spLocks noChangeArrowheads="1"/>
            </p:cNvSpPr>
            <p:nvPr/>
          </p:nvSpPr>
          <p:spPr bwMode="auto">
            <a:xfrm>
              <a:off x="5711825" y="1121580"/>
              <a:ext cx="2772000" cy="5002488"/>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721179" y="1136303"/>
              <a:ext cx="1554163" cy="579438"/>
            </a:xfrm>
            <a:prstGeom prst="rect">
              <a:avLst/>
            </a:prstGeom>
            <a:solidFill>
              <a:schemeClr val="accent3">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a:p>
              <a:pPr eaLnBrk="1" hangingPunct="1"/>
              <a:r>
                <a:rPr lang="de-DE" altLang="de-DE" sz="1400" b="1" dirty="0">
                  <a:solidFill>
                    <a:schemeClr val="tx2"/>
                  </a:solidFill>
                  <a:latin typeface="+mn-lt"/>
                </a:rPr>
                <a:t>(Klassenstufe 5)</a:t>
              </a:r>
            </a:p>
          </p:txBody>
        </p:sp>
        <p:sp>
          <p:nvSpPr>
            <p:cNvPr id="237604" name="Text Box 36"/>
            <p:cNvSpPr txBox="1">
              <a:spLocks noChangeArrowheads="1"/>
            </p:cNvSpPr>
            <p:nvPr/>
          </p:nvSpPr>
          <p:spPr bwMode="auto">
            <a:xfrm>
              <a:off x="5699428" y="2118808"/>
              <a:ext cx="19442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latin typeface="Saar" panose="00000500000000000000" pitchFamily="2" charset="0"/>
                </a:rPr>
                <a:t>	</a:t>
              </a:r>
            </a:p>
          </p:txBody>
        </p:sp>
        <p:grpSp>
          <p:nvGrpSpPr>
            <p:cNvPr id="6" name="Gruppieren 5"/>
            <p:cNvGrpSpPr/>
            <p:nvPr/>
          </p:nvGrpSpPr>
          <p:grpSpPr>
            <a:xfrm>
              <a:off x="5704590" y="2578828"/>
              <a:ext cx="2803150" cy="3559270"/>
              <a:chOff x="5657729" y="2008861"/>
              <a:chExt cx="2803150" cy="3559270"/>
            </a:xfrm>
          </p:grpSpPr>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En od. 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0070C0"/>
                    </a:solidFill>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sp>
        <p:nvSpPr>
          <p:cNvPr id="48" name="Datumsplatzhalter 3"/>
          <p:cNvSpPr txBox="1">
            <a:spLocks/>
          </p:cNvSpPr>
          <p:nvPr/>
        </p:nvSpPr>
        <p:spPr>
          <a:xfrm>
            <a:off x="432733" y="643601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2" name="Titel 1"/>
          <p:cNvSpPr>
            <a:spLocks noGrp="1"/>
          </p:cNvSpPr>
          <p:nvPr>
            <p:ph type="title"/>
          </p:nvPr>
        </p:nvSpPr>
        <p:spPr/>
        <p:txBody>
          <a:bodyPr/>
          <a:lstStyle/>
          <a:p>
            <a:r>
              <a:rPr lang="de-DE" dirty="0"/>
              <a:t>Fächer in der Eingangsklasse 5</a:t>
            </a:r>
          </a:p>
        </p:txBody>
      </p:sp>
    </p:spTree>
    <p:extLst>
      <p:ext uri="{BB962C8B-B14F-4D97-AF65-F5344CB8AC3E}">
        <p14:creationId xmlns:p14="http://schemas.microsoft.com/office/powerpoint/2010/main" val="399200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2012" y="898524"/>
            <a:ext cx="3885275" cy="5565515"/>
          </a:xfrm>
          <a:prstGeom prst="rect">
            <a:avLst/>
          </a:prstGeom>
          <a:solidFill>
            <a:schemeClr val="accent3">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6053" y="889455"/>
            <a:ext cx="3968310" cy="5574584"/>
          </a:xfrm>
          <a:prstGeom prst="rect">
            <a:avLst/>
          </a:prstGeom>
          <a:solidFill>
            <a:schemeClr val="accent5">
              <a:lumMod val="20000"/>
              <a:lumOff val="80000"/>
              <a:alpha val="59999"/>
            </a:schemeClr>
          </a:solidFill>
          <a:ln>
            <a:noFill/>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5</a:t>
            </a:r>
          </a:p>
        </p:txBody>
      </p:sp>
      <p:sp>
        <p:nvSpPr>
          <p:cNvPr id="5" name="Text Box 7"/>
          <p:cNvSpPr txBox="1">
            <a:spLocks noChangeArrowheads="1"/>
          </p:cNvSpPr>
          <p:nvPr/>
        </p:nvSpPr>
        <p:spPr bwMode="auto">
          <a:xfrm>
            <a:off x="4727575" y="372239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6</a:t>
            </a:r>
          </a:p>
        </p:txBody>
      </p:sp>
      <p:sp>
        <p:nvSpPr>
          <p:cNvPr id="3" name="Rectangle 8"/>
          <p:cNvSpPr>
            <a:spLocks noChangeArrowheads="1"/>
          </p:cNvSpPr>
          <p:nvPr/>
        </p:nvSpPr>
        <p:spPr bwMode="auto">
          <a:xfrm>
            <a:off x="409575" y="1889125"/>
            <a:ext cx="3959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chemeClr val="tx2"/>
                </a:solidFill>
                <a:latin typeface="Saar" panose="00000500000000000000" pitchFamily="2" charset="0"/>
              </a:rPr>
              <a:t>Alle Schülerinnen und Schüler lernen </a:t>
            </a:r>
            <a:br>
              <a:rPr lang="de-DE" altLang="de-DE" sz="1800"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zwei Fremdsprachen:</a:t>
            </a:r>
            <a:endParaRPr lang="de-DE" altLang="de-DE" sz="1800" dirty="0">
              <a:solidFill>
                <a:schemeClr val="tx2"/>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a:t>
            </a:r>
            <a:r>
              <a:rPr lang="de-DE" altLang="de-DE" sz="1800" dirty="0">
                <a:solidFill>
                  <a:schemeClr val="tx2"/>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chemeClr val="tx2">
                    <a:lumMod val="50000"/>
                    <a:lumOff val="50000"/>
                  </a:schemeClr>
                </a:solidFill>
                <a:latin typeface="Saar" panose="00000500000000000000" pitchFamily="2" charset="0"/>
              </a:rPr>
              <a:t>erste Fremdsprache </a:t>
            </a:r>
          </a:p>
        </p:txBody>
      </p:sp>
      <p:sp>
        <p:nvSpPr>
          <p:cNvPr id="9" name="Rectangle 8"/>
          <p:cNvSpPr>
            <a:spLocks noChangeArrowheads="1"/>
          </p:cNvSpPr>
          <p:nvPr/>
        </p:nvSpPr>
        <p:spPr bwMode="auto">
          <a:xfrm>
            <a:off x="4727575" y="4260851"/>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 </a:t>
            </a:r>
            <a:br>
              <a:rPr lang="de-DE" altLang="de-DE" sz="1600" dirty="0">
                <a:solidFill>
                  <a:srgbClr val="000000"/>
                </a:solidFill>
                <a:latin typeface="Saar" panose="00000500000000000000" pitchFamily="2" charset="0"/>
              </a:rPr>
            </a:br>
            <a:r>
              <a:rPr lang="de-DE" altLang="de-DE" sz="1800" b="1" dirty="0">
                <a:solidFill>
                  <a:schemeClr val="tx2">
                    <a:lumMod val="50000"/>
                    <a:lumOff val="50000"/>
                  </a:schemeClr>
                </a:solidFill>
                <a:latin typeface="Saar" panose="00000500000000000000" pitchFamily="2" charset="0"/>
              </a:rPr>
              <a:t>zweite</a:t>
            </a:r>
            <a:r>
              <a:rPr lang="de-DE" altLang="de-DE" sz="1800" dirty="0">
                <a:solidFill>
                  <a:schemeClr val="tx2">
                    <a:lumMod val="50000"/>
                    <a:lumOff val="50000"/>
                  </a:schemeClr>
                </a:solidFill>
                <a:latin typeface="Saar" panose="00000500000000000000" pitchFamily="2" charset="0"/>
              </a:rPr>
              <a:t> </a:t>
            </a:r>
            <a:r>
              <a:rPr lang="de-DE" altLang="de-DE" sz="1800" b="1" dirty="0">
                <a:solidFill>
                  <a:schemeClr val="tx2">
                    <a:lumMod val="50000"/>
                    <a:lumOff val="50000"/>
                  </a:schemeClr>
                </a:solidFill>
                <a:latin typeface="Saar" panose="00000500000000000000" pitchFamily="2" charset="0"/>
              </a:rPr>
              <a:t>Fremdsprache</a:t>
            </a:r>
          </a:p>
        </p:txBody>
      </p:sp>
      <p:sp>
        <p:nvSpPr>
          <p:cNvPr id="11" name="Rectangle 8"/>
          <p:cNvSpPr>
            <a:spLocks noChangeArrowheads="1"/>
          </p:cNvSpPr>
          <p:nvPr/>
        </p:nvSpPr>
        <p:spPr bwMode="auto">
          <a:xfrm>
            <a:off x="406052" y="468415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390162"/>
            <a:ext cx="1800225" cy="129333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r>
              <a:rPr lang="de-DE" altLang="de-DE" sz="1400" b="1" dirty="0">
                <a:solidFill>
                  <a:schemeClr val="tx2">
                    <a:lumMod val="50000"/>
                    <a:lumOff val="50000"/>
                  </a:schemeClr>
                </a:solidFill>
                <a:latin typeface="Saar" panose="00000500000000000000" pitchFamily="2" charset="0"/>
              </a:rPr>
              <a:t>erste Fremdsprache</a:t>
            </a:r>
            <a:endParaRPr lang="de-DE" altLang="de-DE" sz="1400" b="1" strike="sngStrike" dirty="0">
              <a:solidFill>
                <a:schemeClr val="tx2">
                  <a:lumMod val="50000"/>
                  <a:lumOff val="50000"/>
                </a:schemeClr>
              </a:solidFill>
              <a:latin typeface="Saar" panose="00000500000000000000" pitchFamily="2" charset="0"/>
            </a:endParaRPr>
          </a:p>
          <a:p>
            <a:pPr algn="ctr"/>
            <a:br>
              <a:rPr lang="de-DE" altLang="de-DE" sz="1400" strike="sngStrike" dirty="0">
                <a:solidFill>
                  <a:srgbClr val="FF0000"/>
                </a:solidFill>
                <a:latin typeface="Saar" panose="00000500000000000000" pitchFamily="2" charset="0"/>
              </a:rPr>
            </a:br>
            <a:endParaRPr lang="de-DE" altLang="de-DE" sz="1400" strike="sngStrike" dirty="0">
              <a:solidFill>
                <a:srgbClr val="FF0000"/>
              </a:solidFill>
              <a:latin typeface="Saar" panose="00000500000000000000" pitchFamily="2" charset="0"/>
            </a:endParaRPr>
          </a:p>
          <a:p>
            <a:pPr algn="ctr"/>
            <a:endParaRPr lang="de-DE" altLang="de-DE" sz="1400" strike="sngStrike" dirty="0">
              <a:solidFill>
                <a:srgbClr val="FF0000"/>
              </a:solidFill>
              <a:latin typeface="Saar" panose="00000500000000000000" pitchFamily="2" charset="0"/>
            </a:endParaRPr>
          </a:p>
          <a:p>
            <a:pPr algn="ctr"/>
            <a:r>
              <a:rPr lang="de-DE" altLang="de-DE" sz="1400" dirty="0">
                <a:solidFill>
                  <a:schemeClr val="tx2"/>
                </a:solidFill>
                <a:latin typeface="Saar" panose="00000500000000000000" pitchFamily="2" charset="0"/>
              </a:rPr>
              <a:t>(4 Wochenstunden)</a:t>
            </a:r>
          </a:p>
        </p:txBody>
      </p:sp>
      <p:sp>
        <p:nvSpPr>
          <p:cNvPr id="241727" name="AutoShape 63"/>
          <p:cNvSpPr>
            <a:spLocks noChangeArrowheads="1"/>
          </p:cNvSpPr>
          <p:nvPr/>
        </p:nvSpPr>
        <p:spPr bwMode="auto">
          <a:xfrm>
            <a:off x="2532109" y="3352043"/>
            <a:ext cx="1785892" cy="1331451"/>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weitere </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Fremdsprache</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Sprachbildender </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Unterricht</a:t>
            </a:r>
          </a:p>
          <a:p>
            <a:pPr algn="ctr">
              <a:buFont typeface="Arial" panose="020B0604020202020204" pitchFamily="34" charset="0"/>
              <a:buNone/>
            </a:pPr>
            <a:r>
              <a:rPr lang="de-DE" altLang="de-DE" sz="1400" dirty="0">
                <a:solidFill>
                  <a:schemeClr val="tx2"/>
                </a:solidFill>
                <a:latin typeface="Saar" panose="00000500000000000000" pitchFamily="2" charset="0"/>
              </a:rPr>
              <a:t>(2 Wochenstunden)</a:t>
            </a:r>
          </a:p>
        </p:txBody>
      </p:sp>
      <p:sp>
        <p:nvSpPr>
          <p:cNvPr id="6" name="Rectangle 8"/>
          <p:cNvSpPr>
            <a:spLocks noChangeArrowheads="1"/>
          </p:cNvSpPr>
          <p:nvPr/>
        </p:nvSpPr>
        <p:spPr bwMode="auto">
          <a:xfrm>
            <a:off x="2160587" y="5528541"/>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oder</a:t>
            </a:r>
          </a:p>
        </p:txBody>
      </p:sp>
      <p:sp>
        <p:nvSpPr>
          <p:cNvPr id="241729" name="AutoShape 65"/>
          <p:cNvSpPr>
            <a:spLocks noChangeArrowheads="1"/>
          </p:cNvSpPr>
          <p:nvPr/>
        </p:nvSpPr>
        <p:spPr bwMode="auto">
          <a:xfrm>
            <a:off x="455613" y="5167520"/>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241730" name="AutoShape 66"/>
          <p:cNvSpPr>
            <a:spLocks noChangeArrowheads="1"/>
          </p:cNvSpPr>
          <p:nvPr/>
        </p:nvSpPr>
        <p:spPr bwMode="auto">
          <a:xfrm>
            <a:off x="2517774" y="5134313"/>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1" name="AutoShape 67"/>
          <p:cNvSpPr>
            <a:spLocks noChangeArrowheads="1"/>
          </p:cNvSpPr>
          <p:nvPr/>
        </p:nvSpPr>
        <p:spPr bwMode="auto">
          <a:xfrm>
            <a:off x="455613" y="5809984"/>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2" name="AutoShape 68"/>
          <p:cNvSpPr>
            <a:spLocks noChangeArrowheads="1"/>
          </p:cNvSpPr>
          <p:nvPr/>
        </p:nvSpPr>
        <p:spPr bwMode="auto">
          <a:xfrm>
            <a:off x="2522034" y="5790151"/>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12" name="Rectangle 8"/>
          <p:cNvSpPr>
            <a:spLocks noChangeArrowheads="1"/>
          </p:cNvSpPr>
          <p:nvPr/>
        </p:nvSpPr>
        <p:spPr bwMode="auto">
          <a:xfrm>
            <a:off x="2270172" y="5181540"/>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13" name="Rectangle 8"/>
          <p:cNvSpPr>
            <a:spLocks noChangeArrowheads="1"/>
          </p:cNvSpPr>
          <p:nvPr/>
        </p:nvSpPr>
        <p:spPr bwMode="auto">
          <a:xfrm>
            <a:off x="2245518" y="5839649"/>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241736" name="AutoShape 72"/>
          <p:cNvSpPr>
            <a:spLocks noChangeArrowheads="1"/>
          </p:cNvSpPr>
          <p:nvPr/>
        </p:nvSpPr>
        <p:spPr bwMode="auto">
          <a:xfrm>
            <a:off x="4866635" y="3147218"/>
            <a:ext cx="3598863" cy="360363"/>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9244"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sp>
        <p:nvSpPr>
          <p:cNvPr id="9245"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34" name="Datumsplatzhalter 3"/>
          <p:cNvSpPr txBox="1">
            <a:spLocks/>
          </p:cNvSpPr>
          <p:nvPr/>
        </p:nvSpPr>
        <p:spPr>
          <a:xfrm>
            <a:off x="406052" y="6418801"/>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22.11.24</a:t>
            </a:fld>
            <a:endParaRPr lang="de-DE" sz="1000" dirty="0">
              <a:solidFill>
                <a:schemeClr val="tx2"/>
              </a:solidFill>
            </a:endParaRPr>
          </a:p>
        </p:txBody>
      </p:sp>
      <p:sp>
        <p:nvSpPr>
          <p:cNvPr id="8" name="Titel 7"/>
          <p:cNvSpPr>
            <a:spLocks noGrp="1"/>
          </p:cNvSpPr>
          <p:nvPr>
            <p:ph type="title"/>
          </p:nvPr>
        </p:nvSpPr>
        <p:spPr>
          <a:xfrm>
            <a:off x="539750" y="527050"/>
            <a:ext cx="8064500" cy="541044"/>
          </a:xfrm>
        </p:spPr>
        <p:txBody>
          <a:bodyPr/>
          <a:lstStyle/>
          <a:p>
            <a:r>
              <a:rPr lang="de-DE" dirty="0"/>
              <a:t>Fremdsprachen lernen in 5 und 6</a:t>
            </a:r>
          </a:p>
        </p:txBody>
      </p:sp>
    </p:spTree>
    <p:extLst>
      <p:ext uri="{BB962C8B-B14F-4D97-AF65-F5344CB8AC3E}">
        <p14:creationId xmlns:p14="http://schemas.microsoft.com/office/powerpoint/2010/main" val="21120712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1736"/>
                                        </p:tgtEl>
                                        <p:attrNameLst>
                                          <p:attrName>style.visibility</p:attrName>
                                        </p:attrNameLst>
                                      </p:cBhvr>
                                      <p:to>
                                        <p:strVal val="visible"/>
                                      </p:to>
                                    </p:set>
                                    <p:animEffect transition="in" filter="wipe(left)">
                                      <p:cBhvr>
                                        <p:cTn id="13" dur="1000"/>
                                        <p:tgtEl>
                                          <p:spTgt spid="2417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utoUpdateAnimBg="0"/>
      <p:bldP spid="9" grpId="0" autoUpdateAnimBg="0"/>
      <p:bldP spid="241736" grpId="0" animBg="1"/>
      <p:bldP spid="10" grpId="0" animBg="1"/>
    </p:bldLst>
  </p:timing>
</p:sld>
</file>

<file path=ppt/theme/theme1.xml><?xml version="1.0" encoding="utf-8"?>
<a:theme xmlns:a="http://schemas.openxmlformats.org/drawingml/2006/main" name="Saar_PowerPoint_4x3">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Vorlage_Praesentation 20141127-1527</Template>
  <TotalTime>0</TotalTime>
  <Words>5596</Words>
  <Application>Microsoft Macintosh PowerPoint</Application>
  <PresentationFormat>Bildschirmpräsentation (4:3)</PresentationFormat>
  <Paragraphs>742</Paragraphs>
  <Slides>42</Slides>
  <Notes>39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42</vt:i4>
      </vt:variant>
    </vt:vector>
  </HeadingPairs>
  <TitlesOfParts>
    <vt:vector size="52" baseType="lpstr">
      <vt:lpstr>Arial</vt:lpstr>
      <vt:lpstr>Calibri</vt:lpstr>
      <vt:lpstr>Courier New</vt:lpstr>
      <vt:lpstr>Frutiger 47LightCn</vt:lpstr>
      <vt:lpstr>Frutiger 55 Roman</vt:lpstr>
      <vt:lpstr>Saar</vt:lpstr>
      <vt:lpstr>Saar Headline</vt:lpstr>
      <vt:lpstr>Symbol</vt:lpstr>
      <vt:lpstr>Wingdings</vt:lpstr>
      <vt:lpstr>Saar_PowerPoint_4x3</vt:lpstr>
      <vt:lpstr> Info 4 Informationen zum Übergang in die weiterführende Schule „Welche Schule für mein Kind?“</vt:lpstr>
      <vt:lpstr>Schulstruktur im Saarland</vt:lpstr>
      <vt:lpstr>Organisationsstruktur</vt:lpstr>
      <vt:lpstr>Abschlüsse</vt:lpstr>
      <vt:lpstr>Unterrichtsorganisation</vt:lpstr>
      <vt:lpstr>Unterrichtsorganisation</vt:lpstr>
      <vt:lpstr>Unterrichtsangebot</vt:lpstr>
      <vt:lpstr>Fächer in der Eingangsklasse 5</vt:lpstr>
      <vt:lpstr>Fremdsprachen lernen in 5 und 6</vt:lpstr>
      <vt:lpstr>Fremdsprachenlernen und Profilbildung</vt:lpstr>
      <vt:lpstr>Weitere Informationen zum Fächerkanon</vt:lpstr>
      <vt:lpstr>Vertiefte berufliche Orientierung praktisch – individuell - lebensnah </vt:lpstr>
      <vt:lpstr>Bildungsziele und pädagogische Zielsetzung</vt:lpstr>
      <vt:lpstr>Bildungsziele</vt:lpstr>
      <vt:lpstr>Pädagogische Zielsetzungen</vt:lpstr>
      <vt:lpstr>Bildungsziele und pädagogische Zielsetzung</vt:lpstr>
      <vt:lpstr>Bildungsziele</vt:lpstr>
      <vt:lpstr>Pädagogische Zielsetzungen</vt:lpstr>
      <vt:lpstr>Ganztagsangebote</vt:lpstr>
      <vt:lpstr>Möglichkeiten der beruflichen Bildung.</vt:lpstr>
      <vt:lpstr>Möglichkeiten der beruflichen Bildung</vt:lpstr>
      <vt:lpstr>Möglichkeiten der beruflichen Bildung</vt:lpstr>
      <vt:lpstr>Anmeldung und Termine</vt:lpstr>
      <vt:lpstr>Entscheidungshilfen bei der Schulwahl</vt:lpstr>
      <vt:lpstr>Anmeldung und Termine</vt:lpstr>
      <vt:lpstr>Anmeldung und Termine</vt:lpstr>
      <vt:lpstr>Schlussbemerkungen</vt:lpstr>
      <vt:lpstr>PowerPoint-Präsentation</vt:lpstr>
      <vt:lpstr>Besondere Schulstandorte</vt:lpstr>
      <vt:lpstr>PowerPoint-Präsentation</vt:lpstr>
      <vt:lpstr>Unterrichtsorganisation</vt:lpstr>
      <vt:lpstr>Deutsch-Französische Integration am DFG / LFA</vt:lpstr>
      <vt:lpstr>PowerPoint-Präsentation</vt:lpstr>
      <vt:lpstr>PowerPoint-Präsentation</vt:lpstr>
      <vt:lpstr>Deutsch-Luxemburgisches Schengen-Lyzeum Perl </vt:lpstr>
      <vt:lpstr>Abschlüsse Deutsch-Luxemburgisches Schengen-Lyzeum Perl  </vt:lpstr>
      <vt:lpstr>PowerPoint-Präsentation</vt:lpstr>
      <vt:lpstr>PowerPoint-Präsentation</vt:lpstr>
      <vt:lpstr>PowerPoint-Präsentation</vt:lpstr>
      <vt:lpstr>PowerPoint-Präsentation</vt:lpstr>
      <vt:lpstr>PowerPoint-Präsentation</vt:lpstr>
      <vt:lpstr>PowerPoint-Präsentation</vt:lpstr>
    </vt:vector>
  </TitlesOfParts>
  <Company>ITDLZ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4 Informationen zum Übergang in die weiterführende Schule „Welche Schule für mein Kind?“</dc:title>
  <dc:creator>Charon, Karl</dc:creator>
  <cp:lastModifiedBy>Sara Strohm</cp:lastModifiedBy>
  <cp:revision>49</cp:revision>
  <cp:lastPrinted>2024-11-18T07:59:32Z</cp:lastPrinted>
  <dcterms:created xsi:type="dcterms:W3CDTF">2024-10-28T07:25:01Z</dcterms:created>
  <dcterms:modified xsi:type="dcterms:W3CDTF">2024-11-22T14:13:18Z</dcterms:modified>
</cp:coreProperties>
</file>